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77" r:id="rId4"/>
    <p:sldId id="278" r:id="rId5"/>
    <p:sldId id="280" r:id="rId6"/>
    <p:sldId id="259" r:id="rId7"/>
    <p:sldId id="272" r:id="rId8"/>
    <p:sldId id="273" r:id="rId9"/>
    <p:sldId id="274" r:id="rId10"/>
    <p:sldId id="275" r:id="rId11"/>
    <p:sldId id="264" r:id="rId12"/>
    <p:sldId id="257" r:id="rId13"/>
    <p:sldId id="269" r:id="rId14"/>
    <p:sldId id="281" r:id="rId15"/>
    <p:sldId id="283" r:id="rId16"/>
    <p:sldId id="284" r:id="rId17"/>
    <p:sldId id="285" r:id="rId18"/>
    <p:sldId id="282"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284"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2F215B-424C-4C4F-9054-562ADC22B0EF}"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l-GR"/>
        </a:p>
      </dgm:t>
    </dgm:pt>
    <dgm:pt modelId="{482D01F7-B54B-496C-AC33-7AF183031F95}">
      <dgm:prSet/>
      <dgm:spPr>
        <a:xfrm>
          <a:off x="2834" y="1211"/>
          <a:ext cx="7881031" cy="2069435"/>
        </a:xfrm>
        <a:prstGeom prst="roundRect">
          <a:avLst>
            <a:gd name="adj" fmla="val 10000"/>
          </a:avLst>
        </a:prstGeom>
        <a:solidFill>
          <a:schemeClr val="accent6">
            <a:lumMod val="75000"/>
          </a:schemeClr>
        </a:solidFill>
        <a:ln w="12700" cap="flat" cmpd="sng" algn="ctr">
          <a:solidFill>
            <a:sysClr val="window" lastClr="FFFFFF">
              <a:hueOff val="0"/>
              <a:satOff val="0"/>
              <a:lumOff val="0"/>
              <a:alphaOff val="0"/>
            </a:sysClr>
          </a:solidFill>
          <a:prstDash val="solid"/>
          <a:miter lim="800000"/>
        </a:ln>
        <a:effectLst/>
      </dgm:spPr>
      <dgm:t>
        <a:bodyPr/>
        <a:lstStyle/>
        <a:p>
          <a:pPr rtl="0"/>
          <a:r>
            <a:rPr lang="el-GR" b="1" dirty="0">
              <a:solidFill>
                <a:sysClr val="window" lastClr="FFFFFF"/>
              </a:solidFill>
              <a:latin typeface="Calibri"/>
              <a:ea typeface="+mn-ea"/>
              <a:cs typeface="+mn-cs"/>
            </a:rPr>
            <a:t>Τι περιλαμβάνει η Μεταρρύθμιση της Τοπικής Αυτοδιοίκησης; </a:t>
          </a:r>
          <a:endParaRPr lang="el-GR" dirty="0">
            <a:solidFill>
              <a:sysClr val="window" lastClr="FFFFFF"/>
            </a:solidFill>
            <a:latin typeface="Calibri"/>
            <a:ea typeface="+mn-ea"/>
            <a:cs typeface="+mn-cs"/>
          </a:endParaRPr>
        </a:p>
      </dgm:t>
    </dgm:pt>
    <dgm:pt modelId="{FC7A0384-786A-44ED-98F4-DE8A9C5518D0}" type="parTrans" cxnId="{0C4574DB-D753-450D-8291-DE2C8C46A642}">
      <dgm:prSet/>
      <dgm:spPr/>
      <dgm:t>
        <a:bodyPr/>
        <a:lstStyle/>
        <a:p>
          <a:endParaRPr lang="el-GR"/>
        </a:p>
      </dgm:t>
    </dgm:pt>
    <dgm:pt modelId="{0C830012-B8F7-415D-94EF-9F0EFDAD497E}" type="sibTrans" cxnId="{0C4574DB-D753-450D-8291-DE2C8C46A642}">
      <dgm:prSet/>
      <dgm:spPr/>
      <dgm:t>
        <a:bodyPr/>
        <a:lstStyle/>
        <a:p>
          <a:endParaRPr lang="el-GR"/>
        </a:p>
      </dgm:t>
    </dgm:pt>
    <dgm:pt modelId="{CDCDFD01-07AD-4A3F-9711-CB62B559667F}">
      <dgm:prSet/>
      <dgm:spPr>
        <a:xfrm>
          <a:off x="2834" y="2280691"/>
          <a:ext cx="2487699" cy="2069435"/>
        </a:xfrm>
        <a:prstGeom prst="roundRect">
          <a:avLst>
            <a:gd name="adj" fmla="val 10000"/>
          </a:avLst>
        </a:prstGeom>
        <a:solidFill>
          <a:schemeClr val="tx2">
            <a:lumMod val="60000"/>
            <a:lumOff val="40000"/>
          </a:schemeClr>
        </a:solidFill>
        <a:ln w="12700" cap="flat" cmpd="sng" algn="ctr">
          <a:solidFill>
            <a:sysClr val="window" lastClr="FFFFFF">
              <a:hueOff val="0"/>
              <a:satOff val="0"/>
              <a:lumOff val="0"/>
              <a:alphaOff val="0"/>
            </a:sysClr>
          </a:solidFill>
          <a:prstDash val="solid"/>
          <a:miter lim="800000"/>
        </a:ln>
        <a:effectLst/>
      </dgm:spPr>
      <dgm:t>
        <a:bodyPr/>
        <a:lstStyle/>
        <a:p>
          <a:pPr rtl="0"/>
          <a:r>
            <a:rPr lang="el-GR" b="1" dirty="0">
              <a:solidFill>
                <a:sysClr val="window" lastClr="FFFFFF"/>
              </a:solidFill>
              <a:latin typeface="Calibri"/>
              <a:ea typeface="+mn-ea"/>
              <a:cs typeface="+mn-cs"/>
            </a:rPr>
            <a:t>Ίδρυση 5 Επαρχιακών Οργανισμών Αυτοδιοίκησης</a:t>
          </a:r>
          <a:endParaRPr lang="el-GR" dirty="0">
            <a:solidFill>
              <a:sysClr val="window" lastClr="FFFFFF"/>
            </a:solidFill>
            <a:latin typeface="Calibri"/>
            <a:ea typeface="+mn-ea"/>
            <a:cs typeface="+mn-cs"/>
          </a:endParaRPr>
        </a:p>
      </dgm:t>
    </dgm:pt>
    <dgm:pt modelId="{D86C9306-4778-4019-8C2A-A59230506A99}" type="parTrans" cxnId="{70BA3913-AAFA-4004-AE77-3679C9AB8A69}">
      <dgm:prSet/>
      <dgm:spPr/>
      <dgm:t>
        <a:bodyPr/>
        <a:lstStyle/>
        <a:p>
          <a:endParaRPr lang="el-GR"/>
        </a:p>
      </dgm:t>
    </dgm:pt>
    <dgm:pt modelId="{491E62B3-A170-4AAB-A9C9-0B27E30283AF}" type="sibTrans" cxnId="{70BA3913-AAFA-4004-AE77-3679C9AB8A69}">
      <dgm:prSet/>
      <dgm:spPr/>
      <dgm:t>
        <a:bodyPr/>
        <a:lstStyle/>
        <a:p>
          <a:endParaRPr lang="el-GR"/>
        </a:p>
      </dgm:t>
    </dgm:pt>
    <dgm:pt modelId="{AB6D4B31-7DF7-4A40-A473-5D6278D296D5}">
      <dgm:prSet/>
      <dgm:spPr>
        <a:xfrm>
          <a:off x="2699500" y="2280691"/>
          <a:ext cx="2487699" cy="2069435"/>
        </a:xfrm>
        <a:prstGeom prst="roundRect">
          <a:avLst>
            <a:gd name="adj" fmla="val 10000"/>
          </a:avLst>
        </a:prstGeom>
        <a:solidFill>
          <a:srgbClr val="00B050"/>
        </a:solidFill>
        <a:ln w="12700" cap="flat" cmpd="sng" algn="ctr">
          <a:solidFill>
            <a:sysClr val="window" lastClr="FFFFFF">
              <a:hueOff val="0"/>
              <a:satOff val="0"/>
              <a:lumOff val="0"/>
              <a:alphaOff val="0"/>
            </a:sysClr>
          </a:solidFill>
          <a:prstDash val="solid"/>
          <a:miter lim="800000"/>
        </a:ln>
        <a:effectLs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l-GR" b="1" dirty="0">
              <a:solidFill>
                <a:sysClr val="window" lastClr="FFFFFF"/>
              </a:solidFill>
              <a:latin typeface="Calibri"/>
              <a:ea typeface="+mn-ea"/>
              <a:cs typeface="+mn-cs"/>
            </a:rPr>
            <a:t>Δημιουργία 20 νέων Δήμων που θα προκύψουν από τη συνένωση των 30 υφιστάμενων δήμων και 63 κοινοτήτων</a:t>
          </a:r>
          <a:endParaRPr lang="el-GR" dirty="0">
            <a:solidFill>
              <a:sysClr val="window" lastClr="FFFFFF"/>
            </a:solidFill>
            <a:latin typeface="Calibri"/>
            <a:ea typeface="+mn-ea"/>
            <a:cs typeface="+mn-cs"/>
          </a:endParaRPr>
        </a:p>
      </dgm:t>
    </dgm:pt>
    <dgm:pt modelId="{3FF3720D-4DE1-4E5B-AD4D-F2D44E0F0ACD}" type="parTrans" cxnId="{A840D79B-71B6-44F2-97EA-22F6832F757C}">
      <dgm:prSet/>
      <dgm:spPr/>
      <dgm:t>
        <a:bodyPr/>
        <a:lstStyle/>
        <a:p>
          <a:endParaRPr lang="el-GR"/>
        </a:p>
      </dgm:t>
    </dgm:pt>
    <dgm:pt modelId="{132866CB-C8E1-4113-A174-07B9C496EA03}" type="sibTrans" cxnId="{A840D79B-71B6-44F2-97EA-22F6832F757C}">
      <dgm:prSet/>
      <dgm:spPr/>
      <dgm:t>
        <a:bodyPr/>
        <a:lstStyle/>
        <a:p>
          <a:endParaRPr lang="el-GR"/>
        </a:p>
      </dgm:t>
    </dgm:pt>
    <dgm:pt modelId="{1F1BE90B-015B-4218-9AFB-790237548D0E}">
      <dgm:prSet/>
      <dgm:spPr>
        <a:xfrm>
          <a:off x="5396166" y="2280691"/>
          <a:ext cx="2487699" cy="2069435"/>
        </a:xfrm>
        <a:prstGeom prst="roundRect">
          <a:avLst>
            <a:gd name="adj" fmla="val 10000"/>
          </a:avLst>
        </a:prstGeom>
        <a:solidFill>
          <a:schemeClr val="accent2">
            <a:lumMod val="75000"/>
          </a:schemeClr>
        </a:solidFill>
        <a:ln w="12700" cap="flat" cmpd="sng" algn="ctr">
          <a:solidFill>
            <a:sysClr val="window" lastClr="FFFFFF">
              <a:hueOff val="0"/>
              <a:satOff val="0"/>
              <a:lumOff val="0"/>
              <a:alphaOff val="0"/>
            </a:sysClr>
          </a:solidFill>
          <a:prstDash val="solid"/>
          <a:miter lim="800000"/>
        </a:ln>
        <a:effectLst/>
      </dgm:spPr>
      <dgm:t>
        <a:bodyPr/>
        <a:lstStyle/>
        <a:p>
          <a:pPr rtl="0"/>
          <a:r>
            <a:rPr lang="el-GR" b="1" dirty="0">
              <a:solidFill>
                <a:sysClr val="window" lastClr="FFFFFF"/>
              </a:solidFill>
              <a:latin typeface="Calibri"/>
              <a:ea typeface="+mn-ea"/>
              <a:cs typeface="+mn-cs"/>
            </a:rPr>
            <a:t>Δημιουργία 30 συμπλεγμάτων υπηρεσιών κοινοτήτων</a:t>
          </a:r>
          <a:endParaRPr lang="el-GR" dirty="0">
            <a:solidFill>
              <a:sysClr val="window" lastClr="FFFFFF"/>
            </a:solidFill>
            <a:latin typeface="Calibri"/>
            <a:ea typeface="+mn-ea"/>
            <a:cs typeface="+mn-cs"/>
          </a:endParaRPr>
        </a:p>
      </dgm:t>
    </dgm:pt>
    <dgm:pt modelId="{0618644F-F979-40D3-AAD5-23CB6CD880E1}" type="parTrans" cxnId="{BDE1E7AA-E2C6-4868-A485-77A0B9434211}">
      <dgm:prSet/>
      <dgm:spPr/>
      <dgm:t>
        <a:bodyPr/>
        <a:lstStyle/>
        <a:p>
          <a:endParaRPr lang="el-GR"/>
        </a:p>
      </dgm:t>
    </dgm:pt>
    <dgm:pt modelId="{521F8905-8AB1-4B9E-96A0-3F9D6AA83A5B}" type="sibTrans" cxnId="{BDE1E7AA-E2C6-4868-A485-77A0B9434211}">
      <dgm:prSet/>
      <dgm:spPr/>
      <dgm:t>
        <a:bodyPr/>
        <a:lstStyle/>
        <a:p>
          <a:endParaRPr lang="el-GR"/>
        </a:p>
      </dgm:t>
    </dgm:pt>
    <dgm:pt modelId="{34F3B4A4-9886-48B8-A8DC-03FD88851682}" type="pres">
      <dgm:prSet presAssocID="{2D2F215B-424C-4C4F-9054-562ADC22B0EF}" presName="Name0" presStyleCnt="0">
        <dgm:presLayoutVars>
          <dgm:chPref val="1"/>
          <dgm:dir/>
          <dgm:animOne val="branch"/>
          <dgm:animLvl val="lvl"/>
          <dgm:resizeHandles/>
        </dgm:presLayoutVars>
      </dgm:prSet>
      <dgm:spPr/>
      <dgm:t>
        <a:bodyPr/>
        <a:lstStyle/>
        <a:p>
          <a:endParaRPr lang="el-GR"/>
        </a:p>
      </dgm:t>
    </dgm:pt>
    <dgm:pt modelId="{6DBB40B6-3E28-40E4-AA68-18F58C8AEBFC}" type="pres">
      <dgm:prSet presAssocID="{482D01F7-B54B-496C-AC33-7AF183031F95}" presName="vertOne" presStyleCnt="0"/>
      <dgm:spPr/>
    </dgm:pt>
    <dgm:pt modelId="{2EEC5FFF-C665-40ED-B782-8A453DBD7374}" type="pres">
      <dgm:prSet presAssocID="{482D01F7-B54B-496C-AC33-7AF183031F95}" presName="txOne" presStyleLbl="node0" presStyleIdx="0" presStyleCnt="1" custLinFactY="-28675" custLinFactNeighborX="0" custLinFactNeighborY="-100000">
        <dgm:presLayoutVars>
          <dgm:chPref val="3"/>
        </dgm:presLayoutVars>
      </dgm:prSet>
      <dgm:spPr/>
      <dgm:t>
        <a:bodyPr/>
        <a:lstStyle/>
        <a:p>
          <a:endParaRPr lang="el-GR"/>
        </a:p>
      </dgm:t>
    </dgm:pt>
    <dgm:pt modelId="{32F778BC-F0E4-421E-AC73-229F566C2072}" type="pres">
      <dgm:prSet presAssocID="{482D01F7-B54B-496C-AC33-7AF183031F95}" presName="parTransOne" presStyleCnt="0"/>
      <dgm:spPr/>
    </dgm:pt>
    <dgm:pt modelId="{B24D0FBA-0FA9-4A11-820F-0542538A6ED7}" type="pres">
      <dgm:prSet presAssocID="{482D01F7-B54B-496C-AC33-7AF183031F95}" presName="horzOne" presStyleCnt="0"/>
      <dgm:spPr/>
    </dgm:pt>
    <dgm:pt modelId="{CF36D982-3544-4862-94D0-9686AAC1521F}" type="pres">
      <dgm:prSet presAssocID="{CDCDFD01-07AD-4A3F-9711-CB62B559667F}" presName="vertTwo" presStyleCnt="0"/>
      <dgm:spPr/>
    </dgm:pt>
    <dgm:pt modelId="{188113F9-2649-4A1B-9AA2-5EE7B7E213E9}" type="pres">
      <dgm:prSet presAssocID="{CDCDFD01-07AD-4A3F-9711-CB62B559667F}" presName="txTwo" presStyleLbl="node2" presStyleIdx="0" presStyleCnt="3">
        <dgm:presLayoutVars>
          <dgm:chPref val="3"/>
        </dgm:presLayoutVars>
      </dgm:prSet>
      <dgm:spPr/>
      <dgm:t>
        <a:bodyPr/>
        <a:lstStyle/>
        <a:p>
          <a:endParaRPr lang="el-GR"/>
        </a:p>
      </dgm:t>
    </dgm:pt>
    <dgm:pt modelId="{8D017DD7-A728-4158-B798-B0B541CC6952}" type="pres">
      <dgm:prSet presAssocID="{CDCDFD01-07AD-4A3F-9711-CB62B559667F}" presName="horzTwo" presStyleCnt="0"/>
      <dgm:spPr/>
    </dgm:pt>
    <dgm:pt modelId="{C4D8F39D-5680-47C0-A632-C9F1D18E7A90}" type="pres">
      <dgm:prSet presAssocID="{491E62B3-A170-4AAB-A9C9-0B27E30283AF}" presName="sibSpaceTwo" presStyleCnt="0"/>
      <dgm:spPr/>
    </dgm:pt>
    <dgm:pt modelId="{ED1D5DC0-1EC2-42B5-A94E-06C2CDAA06C2}" type="pres">
      <dgm:prSet presAssocID="{AB6D4B31-7DF7-4A40-A473-5D6278D296D5}" presName="vertTwo" presStyleCnt="0"/>
      <dgm:spPr/>
    </dgm:pt>
    <dgm:pt modelId="{0D66A4E8-A728-48F0-A700-9C53EAFC0B72}" type="pres">
      <dgm:prSet presAssocID="{AB6D4B31-7DF7-4A40-A473-5D6278D296D5}" presName="txTwo" presStyleLbl="node2" presStyleIdx="1" presStyleCnt="3">
        <dgm:presLayoutVars>
          <dgm:chPref val="3"/>
        </dgm:presLayoutVars>
      </dgm:prSet>
      <dgm:spPr/>
      <dgm:t>
        <a:bodyPr/>
        <a:lstStyle/>
        <a:p>
          <a:endParaRPr lang="el-GR"/>
        </a:p>
      </dgm:t>
    </dgm:pt>
    <dgm:pt modelId="{9DD80C23-D2D0-4938-874F-B9F12A3CC3D4}" type="pres">
      <dgm:prSet presAssocID="{AB6D4B31-7DF7-4A40-A473-5D6278D296D5}" presName="horzTwo" presStyleCnt="0"/>
      <dgm:spPr/>
    </dgm:pt>
    <dgm:pt modelId="{20897743-F5D3-4281-B4EF-4F8A34CDAF04}" type="pres">
      <dgm:prSet presAssocID="{132866CB-C8E1-4113-A174-07B9C496EA03}" presName="sibSpaceTwo" presStyleCnt="0"/>
      <dgm:spPr/>
    </dgm:pt>
    <dgm:pt modelId="{BE62BF6F-E941-4011-BCDF-CEF3510301E5}" type="pres">
      <dgm:prSet presAssocID="{1F1BE90B-015B-4218-9AFB-790237548D0E}" presName="vertTwo" presStyleCnt="0"/>
      <dgm:spPr/>
    </dgm:pt>
    <dgm:pt modelId="{52C08D0B-A8E6-42A3-8C71-1F676259BE48}" type="pres">
      <dgm:prSet presAssocID="{1F1BE90B-015B-4218-9AFB-790237548D0E}" presName="txTwo" presStyleLbl="node2" presStyleIdx="2" presStyleCnt="3">
        <dgm:presLayoutVars>
          <dgm:chPref val="3"/>
        </dgm:presLayoutVars>
      </dgm:prSet>
      <dgm:spPr/>
      <dgm:t>
        <a:bodyPr/>
        <a:lstStyle/>
        <a:p>
          <a:endParaRPr lang="el-GR"/>
        </a:p>
      </dgm:t>
    </dgm:pt>
    <dgm:pt modelId="{C5476025-7CB1-471F-9A70-A340FEB21D34}" type="pres">
      <dgm:prSet presAssocID="{1F1BE90B-015B-4218-9AFB-790237548D0E}" presName="horzTwo" presStyleCnt="0"/>
      <dgm:spPr/>
    </dgm:pt>
  </dgm:ptLst>
  <dgm:cxnLst>
    <dgm:cxn modelId="{C5AEBA16-43BE-423D-9F13-3F1925339E66}" type="presOf" srcId="{1F1BE90B-015B-4218-9AFB-790237548D0E}" destId="{52C08D0B-A8E6-42A3-8C71-1F676259BE48}" srcOrd="0" destOrd="0" presId="urn:microsoft.com/office/officeart/2005/8/layout/hierarchy4"/>
    <dgm:cxn modelId="{BDE1E7AA-E2C6-4868-A485-77A0B9434211}" srcId="{482D01F7-B54B-496C-AC33-7AF183031F95}" destId="{1F1BE90B-015B-4218-9AFB-790237548D0E}" srcOrd="2" destOrd="0" parTransId="{0618644F-F979-40D3-AAD5-23CB6CD880E1}" sibTransId="{521F8905-8AB1-4B9E-96A0-3F9D6AA83A5B}"/>
    <dgm:cxn modelId="{70BA3913-AAFA-4004-AE77-3679C9AB8A69}" srcId="{482D01F7-B54B-496C-AC33-7AF183031F95}" destId="{CDCDFD01-07AD-4A3F-9711-CB62B559667F}" srcOrd="0" destOrd="0" parTransId="{D86C9306-4778-4019-8C2A-A59230506A99}" sibTransId="{491E62B3-A170-4AAB-A9C9-0B27E30283AF}"/>
    <dgm:cxn modelId="{FE3B9DBF-19F8-40DA-AE65-BFD6897157DC}" type="presOf" srcId="{CDCDFD01-07AD-4A3F-9711-CB62B559667F}" destId="{188113F9-2649-4A1B-9AA2-5EE7B7E213E9}" srcOrd="0" destOrd="0" presId="urn:microsoft.com/office/officeart/2005/8/layout/hierarchy4"/>
    <dgm:cxn modelId="{A840D79B-71B6-44F2-97EA-22F6832F757C}" srcId="{482D01F7-B54B-496C-AC33-7AF183031F95}" destId="{AB6D4B31-7DF7-4A40-A473-5D6278D296D5}" srcOrd="1" destOrd="0" parTransId="{3FF3720D-4DE1-4E5B-AD4D-F2D44E0F0ACD}" sibTransId="{132866CB-C8E1-4113-A174-07B9C496EA03}"/>
    <dgm:cxn modelId="{8EE5ED3A-A114-4246-964B-998BD2AC1447}" type="presOf" srcId="{2D2F215B-424C-4C4F-9054-562ADC22B0EF}" destId="{34F3B4A4-9886-48B8-A8DC-03FD88851682}" srcOrd="0" destOrd="0" presId="urn:microsoft.com/office/officeart/2005/8/layout/hierarchy4"/>
    <dgm:cxn modelId="{82CE374A-4223-4901-A4B1-C684E69656D9}" type="presOf" srcId="{482D01F7-B54B-496C-AC33-7AF183031F95}" destId="{2EEC5FFF-C665-40ED-B782-8A453DBD7374}" srcOrd="0" destOrd="0" presId="urn:microsoft.com/office/officeart/2005/8/layout/hierarchy4"/>
    <dgm:cxn modelId="{0C4574DB-D753-450D-8291-DE2C8C46A642}" srcId="{2D2F215B-424C-4C4F-9054-562ADC22B0EF}" destId="{482D01F7-B54B-496C-AC33-7AF183031F95}" srcOrd="0" destOrd="0" parTransId="{FC7A0384-786A-44ED-98F4-DE8A9C5518D0}" sibTransId="{0C830012-B8F7-415D-94EF-9F0EFDAD497E}"/>
    <dgm:cxn modelId="{4F4D4B86-42BA-4D40-93B1-18B4BBF2405F}" type="presOf" srcId="{AB6D4B31-7DF7-4A40-A473-5D6278D296D5}" destId="{0D66A4E8-A728-48F0-A700-9C53EAFC0B72}" srcOrd="0" destOrd="0" presId="urn:microsoft.com/office/officeart/2005/8/layout/hierarchy4"/>
    <dgm:cxn modelId="{AB38A502-EE17-4898-A185-FACAB96B8548}" type="presParOf" srcId="{34F3B4A4-9886-48B8-A8DC-03FD88851682}" destId="{6DBB40B6-3E28-40E4-AA68-18F58C8AEBFC}" srcOrd="0" destOrd="0" presId="urn:microsoft.com/office/officeart/2005/8/layout/hierarchy4"/>
    <dgm:cxn modelId="{C1BC1469-F217-431C-9396-ACB51848BABB}" type="presParOf" srcId="{6DBB40B6-3E28-40E4-AA68-18F58C8AEBFC}" destId="{2EEC5FFF-C665-40ED-B782-8A453DBD7374}" srcOrd="0" destOrd="0" presId="urn:microsoft.com/office/officeart/2005/8/layout/hierarchy4"/>
    <dgm:cxn modelId="{97F40840-34D9-415F-BADE-730074F7DB61}" type="presParOf" srcId="{6DBB40B6-3E28-40E4-AA68-18F58C8AEBFC}" destId="{32F778BC-F0E4-421E-AC73-229F566C2072}" srcOrd="1" destOrd="0" presId="urn:microsoft.com/office/officeart/2005/8/layout/hierarchy4"/>
    <dgm:cxn modelId="{E47C73A3-C4C7-4384-AA38-A4A6A91CFFB3}" type="presParOf" srcId="{6DBB40B6-3E28-40E4-AA68-18F58C8AEBFC}" destId="{B24D0FBA-0FA9-4A11-820F-0542538A6ED7}" srcOrd="2" destOrd="0" presId="urn:microsoft.com/office/officeart/2005/8/layout/hierarchy4"/>
    <dgm:cxn modelId="{B975594F-0B3D-412B-BB62-FCD8FC07F605}" type="presParOf" srcId="{B24D0FBA-0FA9-4A11-820F-0542538A6ED7}" destId="{CF36D982-3544-4862-94D0-9686AAC1521F}" srcOrd="0" destOrd="0" presId="urn:microsoft.com/office/officeart/2005/8/layout/hierarchy4"/>
    <dgm:cxn modelId="{D4792149-3162-4E15-8025-04DCAABF64A4}" type="presParOf" srcId="{CF36D982-3544-4862-94D0-9686AAC1521F}" destId="{188113F9-2649-4A1B-9AA2-5EE7B7E213E9}" srcOrd="0" destOrd="0" presId="urn:microsoft.com/office/officeart/2005/8/layout/hierarchy4"/>
    <dgm:cxn modelId="{D21539B7-630F-43BF-ACEB-DAF521EC210B}" type="presParOf" srcId="{CF36D982-3544-4862-94D0-9686AAC1521F}" destId="{8D017DD7-A728-4158-B798-B0B541CC6952}" srcOrd="1" destOrd="0" presId="urn:microsoft.com/office/officeart/2005/8/layout/hierarchy4"/>
    <dgm:cxn modelId="{561544B5-0CBB-4F51-B999-8287684F8FE2}" type="presParOf" srcId="{B24D0FBA-0FA9-4A11-820F-0542538A6ED7}" destId="{C4D8F39D-5680-47C0-A632-C9F1D18E7A90}" srcOrd="1" destOrd="0" presId="urn:microsoft.com/office/officeart/2005/8/layout/hierarchy4"/>
    <dgm:cxn modelId="{00C11D21-61B7-4D99-A11C-EC13B37508AB}" type="presParOf" srcId="{B24D0FBA-0FA9-4A11-820F-0542538A6ED7}" destId="{ED1D5DC0-1EC2-42B5-A94E-06C2CDAA06C2}" srcOrd="2" destOrd="0" presId="urn:microsoft.com/office/officeart/2005/8/layout/hierarchy4"/>
    <dgm:cxn modelId="{5DD6E9B9-B916-474E-84DC-0E43B7C27447}" type="presParOf" srcId="{ED1D5DC0-1EC2-42B5-A94E-06C2CDAA06C2}" destId="{0D66A4E8-A728-48F0-A700-9C53EAFC0B72}" srcOrd="0" destOrd="0" presId="urn:microsoft.com/office/officeart/2005/8/layout/hierarchy4"/>
    <dgm:cxn modelId="{EE1C3F23-3133-4BB4-8DDD-614A66195BD4}" type="presParOf" srcId="{ED1D5DC0-1EC2-42B5-A94E-06C2CDAA06C2}" destId="{9DD80C23-D2D0-4938-874F-B9F12A3CC3D4}" srcOrd="1" destOrd="0" presId="urn:microsoft.com/office/officeart/2005/8/layout/hierarchy4"/>
    <dgm:cxn modelId="{2D099FAB-9DDB-4DA3-A61B-B59698661C97}" type="presParOf" srcId="{B24D0FBA-0FA9-4A11-820F-0542538A6ED7}" destId="{20897743-F5D3-4281-B4EF-4F8A34CDAF04}" srcOrd="3" destOrd="0" presId="urn:microsoft.com/office/officeart/2005/8/layout/hierarchy4"/>
    <dgm:cxn modelId="{EF009711-FB88-421A-AE7C-3FEE8E51E2A5}" type="presParOf" srcId="{B24D0FBA-0FA9-4A11-820F-0542538A6ED7}" destId="{BE62BF6F-E941-4011-BCDF-CEF3510301E5}" srcOrd="4" destOrd="0" presId="urn:microsoft.com/office/officeart/2005/8/layout/hierarchy4"/>
    <dgm:cxn modelId="{02B5372E-9CFC-4726-91B3-A592F0C834E9}" type="presParOf" srcId="{BE62BF6F-E941-4011-BCDF-CEF3510301E5}" destId="{52C08D0B-A8E6-42A3-8C71-1F676259BE48}" srcOrd="0" destOrd="0" presId="urn:microsoft.com/office/officeart/2005/8/layout/hierarchy4"/>
    <dgm:cxn modelId="{4B557B30-F826-429D-97E5-DBCFF0252A59}" type="presParOf" srcId="{BE62BF6F-E941-4011-BCDF-CEF3510301E5}" destId="{C5476025-7CB1-471F-9A70-A340FEB21D3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D611DF-273E-4D8A-B438-96ECA47E54B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31637F40-CB65-4D77-B453-424E7CDE7B27}">
      <dgm:prSet/>
      <dgm:spPr>
        <a:xfrm>
          <a:off x="0" y="1445648"/>
          <a:ext cx="8229600" cy="1573199"/>
        </a:xfrm>
        <a:prstGeom prst="rect">
          <a:avLst/>
        </a:prstGeom>
        <a:noFill/>
        <a:ln>
          <a:noFill/>
        </a:ln>
        <a:effectLst/>
      </dgm:spPr>
      <dgm:t>
        <a:bodyPr/>
        <a:lstStyle/>
        <a:p>
          <a:pPr rtl="0">
            <a:buChar char="•"/>
          </a:pPr>
          <a:endParaRPr lang="el-GR" dirty="0">
            <a:solidFill>
              <a:sysClr val="windowText" lastClr="000000">
                <a:hueOff val="0"/>
                <a:satOff val="0"/>
                <a:lumOff val="0"/>
                <a:alphaOff val="0"/>
              </a:sysClr>
            </a:solidFill>
            <a:latin typeface="Calibri"/>
            <a:ea typeface="+mn-ea"/>
            <a:cs typeface="+mn-cs"/>
          </a:endParaRPr>
        </a:p>
      </dgm:t>
    </dgm:pt>
    <dgm:pt modelId="{838D11F7-688A-4579-A139-0799FA0C30FE}" type="parTrans" cxnId="{FB69180A-420C-4B39-85B9-1DBEA1424956}">
      <dgm:prSet/>
      <dgm:spPr/>
      <dgm:t>
        <a:bodyPr/>
        <a:lstStyle/>
        <a:p>
          <a:endParaRPr lang="el-GR"/>
        </a:p>
      </dgm:t>
    </dgm:pt>
    <dgm:pt modelId="{B3ECEF50-90BC-45AA-970E-C7402D5F2167}" type="sibTrans" cxnId="{FB69180A-420C-4B39-85B9-1DBEA1424956}">
      <dgm:prSet/>
      <dgm:spPr/>
      <dgm:t>
        <a:bodyPr/>
        <a:lstStyle/>
        <a:p>
          <a:endParaRPr lang="el-GR"/>
        </a:p>
      </dgm:t>
    </dgm:pt>
    <dgm:pt modelId="{41CC316D-A873-4B59-B447-1F128E5E78B3}">
      <dgm:prSet/>
      <dgm:spPr>
        <a:xfrm>
          <a:off x="0" y="1445648"/>
          <a:ext cx="8229600" cy="1573199"/>
        </a:xfrm>
        <a:prstGeom prst="rect">
          <a:avLst/>
        </a:prstGeom>
        <a:noFill/>
        <a:ln>
          <a:noFill/>
        </a:ln>
        <a:effectLst/>
      </dgm:spPr>
      <dgm:t>
        <a:bodyPr/>
        <a:lstStyle/>
        <a:p>
          <a:pPr rtl="0">
            <a:buChar char="•"/>
          </a:pPr>
          <a:endParaRPr lang="el-GR" dirty="0">
            <a:solidFill>
              <a:sysClr val="windowText" lastClr="000000">
                <a:hueOff val="0"/>
                <a:satOff val="0"/>
                <a:lumOff val="0"/>
                <a:alphaOff val="0"/>
              </a:sysClr>
            </a:solidFill>
            <a:latin typeface="Calibri"/>
            <a:ea typeface="+mn-ea"/>
            <a:cs typeface="+mn-cs"/>
          </a:endParaRPr>
        </a:p>
      </dgm:t>
    </dgm:pt>
    <dgm:pt modelId="{0D2EABA2-A4A7-4F49-A02B-5981FABB3BF6}" type="parTrans" cxnId="{770803B4-9731-4355-98B4-24E211CAFCFB}">
      <dgm:prSet/>
      <dgm:spPr/>
      <dgm:t>
        <a:bodyPr/>
        <a:lstStyle/>
        <a:p>
          <a:endParaRPr lang="el-GR"/>
        </a:p>
      </dgm:t>
    </dgm:pt>
    <dgm:pt modelId="{13040364-738B-4808-B103-7B8A852E805B}" type="sibTrans" cxnId="{770803B4-9731-4355-98B4-24E211CAFCFB}">
      <dgm:prSet/>
      <dgm:spPr/>
      <dgm:t>
        <a:bodyPr/>
        <a:lstStyle/>
        <a:p>
          <a:endParaRPr lang="el-GR"/>
        </a:p>
      </dgm:t>
    </dgm:pt>
    <dgm:pt modelId="{E98AE8B6-41E0-4432-8D3D-1305027E1966}">
      <dgm:prSet/>
      <dgm:spPr>
        <a:xfrm>
          <a:off x="0" y="1445648"/>
          <a:ext cx="8229600" cy="1573199"/>
        </a:xfrm>
        <a:prstGeom prst="rect">
          <a:avLst/>
        </a:prstGeom>
        <a:noFill/>
        <a:ln>
          <a:noFill/>
        </a:ln>
        <a:effectLst/>
      </dgm:spPr>
      <dgm:t>
        <a:bodyPr/>
        <a:lstStyle/>
        <a:p>
          <a:pPr rtl="0">
            <a:buChar char="•"/>
          </a:pPr>
          <a:endParaRPr lang="el-GR" dirty="0">
            <a:solidFill>
              <a:sysClr val="windowText" lastClr="000000">
                <a:hueOff val="0"/>
                <a:satOff val="0"/>
                <a:lumOff val="0"/>
                <a:alphaOff val="0"/>
              </a:sysClr>
            </a:solidFill>
            <a:latin typeface="Calibri"/>
            <a:ea typeface="+mn-ea"/>
            <a:cs typeface="+mn-cs"/>
          </a:endParaRPr>
        </a:p>
      </dgm:t>
    </dgm:pt>
    <dgm:pt modelId="{0A931350-5342-4F8B-AA76-D1629E5742A2}" type="parTrans" cxnId="{780A41C4-49AA-48DE-83F8-03199D830512}">
      <dgm:prSet/>
      <dgm:spPr/>
      <dgm:t>
        <a:bodyPr/>
        <a:lstStyle/>
        <a:p>
          <a:endParaRPr lang="el-GR"/>
        </a:p>
      </dgm:t>
    </dgm:pt>
    <dgm:pt modelId="{CAFB0E3F-60F8-44F1-9F14-B382DD6B31C0}" type="sibTrans" cxnId="{780A41C4-49AA-48DE-83F8-03199D830512}">
      <dgm:prSet/>
      <dgm:spPr/>
      <dgm:t>
        <a:bodyPr/>
        <a:lstStyle/>
        <a:p>
          <a:endParaRPr lang="el-GR"/>
        </a:p>
      </dgm:t>
    </dgm:pt>
    <dgm:pt modelId="{78E73B6A-C95F-4085-8DFF-96E8380E1ECA}">
      <dgm:prSet/>
      <dgm:spPr>
        <a:xfrm>
          <a:off x="0" y="1445648"/>
          <a:ext cx="8229600" cy="1573199"/>
        </a:xfrm>
        <a:noFill/>
        <a:ln>
          <a:noFill/>
        </a:ln>
        <a:effectLst/>
      </dgm:spPr>
      <dgm:t>
        <a:bodyPr/>
        <a:lstStyle/>
        <a:p>
          <a:pPr rtl="0">
            <a:buNone/>
          </a:pPr>
          <a:endParaRPr lang="el-GR" b="1" dirty="0">
            <a:solidFill>
              <a:sysClr val="windowText" lastClr="000000">
                <a:hueOff val="0"/>
                <a:satOff val="0"/>
                <a:lumOff val="0"/>
                <a:alphaOff val="0"/>
              </a:sysClr>
            </a:solidFill>
            <a:latin typeface="Calibri"/>
            <a:ea typeface="+mn-ea"/>
            <a:cs typeface="+mn-cs"/>
          </a:endParaRPr>
        </a:p>
      </dgm:t>
    </dgm:pt>
    <dgm:pt modelId="{183C5CD5-668B-4F5A-9F61-ED5FC39FFD44}" type="parTrans" cxnId="{45F2D32F-1D81-408D-A941-DE259E294034}">
      <dgm:prSet/>
      <dgm:spPr/>
      <dgm:t>
        <a:bodyPr/>
        <a:lstStyle/>
        <a:p>
          <a:endParaRPr lang="x-none"/>
        </a:p>
      </dgm:t>
    </dgm:pt>
    <dgm:pt modelId="{B47559F6-5C9B-44EF-BC5C-38342E4B554B}" type="sibTrans" cxnId="{45F2D32F-1D81-408D-A941-DE259E294034}">
      <dgm:prSet/>
      <dgm:spPr/>
      <dgm:t>
        <a:bodyPr/>
        <a:lstStyle/>
        <a:p>
          <a:endParaRPr lang="x-none"/>
        </a:p>
      </dgm:t>
    </dgm:pt>
    <dgm:pt modelId="{F0D67B49-4558-4A53-BBA0-8021A5E2CF13}">
      <dgm:prSet/>
      <dgm:spPr>
        <a:xfrm>
          <a:off x="0" y="1445648"/>
          <a:ext cx="8229600" cy="1573199"/>
        </a:xfrm>
        <a:noFill/>
        <a:ln>
          <a:noFill/>
        </a:ln>
        <a:effectLst/>
      </dgm:spPr>
      <dgm:t>
        <a:bodyPr/>
        <a:lstStyle/>
        <a:p>
          <a:pPr rtl="0">
            <a:buChar char="•"/>
          </a:pPr>
          <a:endParaRPr lang="el-GR" dirty="0">
            <a:solidFill>
              <a:sysClr val="windowText" lastClr="000000">
                <a:hueOff val="0"/>
                <a:satOff val="0"/>
                <a:lumOff val="0"/>
                <a:alphaOff val="0"/>
              </a:sysClr>
            </a:solidFill>
            <a:latin typeface="Calibri"/>
            <a:ea typeface="+mn-ea"/>
            <a:cs typeface="+mn-cs"/>
          </a:endParaRPr>
        </a:p>
      </dgm:t>
    </dgm:pt>
    <dgm:pt modelId="{7FA6AF4C-DFBD-4048-8B8E-E9F2D93900E9}" type="parTrans" cxnId="{CF6D5A15-972D-4417-8462-2DB80DFDCF4B}">
      <dgm:prSet/>
      <dgm:spPr/>
      <dgm:t>
        <a:bodyPr/>
        <a:lstStyle/>
        <a:p>
          <a:endParaRPr lang="x-none"/>
        </a:p>
      </dgm:t>
    </dgm:pt>
    <dgm:pt modelId="{D23A0CA2-2564-453F-B0DA-E6D61AF71A95}" type="sibTrans" cxnId="{CF6D5A15-972D-4417-8462-2DB80DFDCF4B}">
      <dgm:prSet/>
      <dgm:spPr/>
      <dgm:t>
        <a:bodyPr/>
        <a:lstStyle/>
        <a:p>
          <a:endParaRPr lang="x-none"/>
        </a:p>
      </dgm:t>
    </dgm:pt>
    <dgm:pt modelId="{8F3BEB74-77D0-48D3-B519-749CF45B5E63}">
      <dgm:prSet/>
      <dgm:spPr>
        <a:xfrm>
          <a:off x="0" y="1445648"/>
          <a:ext cx="8229600" cy="1573199"/>
        </a:xfrm>
        <a:noFill/>
        <a:ln>
          <a:noFill/>
        </a:ln>
        <a:effectLst/>
      </dgm:spPr>
      <dgm:t>
        <a:bodyPr/>
        <a:lstStyle/>
        <a:p>
          <a:pPr rtl="0">
            <a:buNone/>
          </a:pPr>
          <a:endParaRPr lang="el-GR" b="1" dirty="0">
            <a:solidFill>
              <a:sysClr val="windowText" lastClr="000000">
                <a:hueOff val="0"/>
                <a:satOff val="0"/>
                <a:lumOff val="0"/>
                <a:alphaOff val="0"/>
              </a:sysClr>
            </a:solidFill>
            <a:latin typeface="Calibri"/>
            <a:ea typeface="+mn-ea"/>
            <a:cs typeface="+mn-cs"/>
          </a:endParaRPr>
        </a:p>
      </dgm:t>
    </dgm:pt>
    <dgm:pt modelId="{53B4DDF7-8CCD-47D7-BE9E-22CD981B97B8}" type="parTrans" cxnId="{52E4766B-631F-4722-BA9F-2A37F5B0462D}">
      <dgm:prSet/>
      <dgm:spPr/>
      <dgm:t>
        <a:bodyPr/>
        <a:lstStyle/>
        <a:p>
          <a:endParaRPr lang="x-none"/>
        </a:p>
      </dgm:t>
    </dgm:pt>
    <dgm:pt modelId="{C53A1F60-5A82-4523-9D54-891F613D99AF}" type="sibTrans" cxnId="{52E4766B-631F-4722-BA9F-2A37F5B0462D}">
      <dgm:prSet/>
      <dgm:spPr/>
      <dgm:t>
        <a:bodyPr/>
        <a:lstStyle/>
        <a:p>
          <a:endParaRPr lang="x-none"/>
        </a:p>
      </dgm:t>
    </dgm:pt>
    <dgm:pt modelId="{3A16342A-8CEF-4472-B21A-08AEE9E9120C}">
      <dgm:prSet/>
      <dgm:spPr>
        <a:xfrm>
          <a:off x="0" y="1445648"/>
          <a:ext cx="8229600" cy="1573199"/>
        </a:xfrm>
        <a:noFill/>
        <a:ln>
          <a:noFill/>
        </a:ln>
        <a:effectLst/>
      </dgm:spPr>
      <dgm:t>
        <a:bodyPr/>
        <a:lstStyle/>
        <a:p>
          <a:pPr rtl="0">
            <a:buNone/>
          </a:pPr>
          <a:endParaRPr lang="el-GR" b="1" dirty="0">
            <a:solidFill>
              <a:sysClr val="windowText" lastClr="000000">
                <a:hueOff val="0"/>
                <a:satOff val="0"/>
                <a:lumOff val="0"/>
                <a:alphaOff val="0"/>
              </a:sysClr>
            </a:solidFill>
            <a:latin typeface="Calibri"/>
            <a:ea typeface="+mn-ea"/>
            <a:cs typeface="+mn-cs"/>
          </a:endParaRPr>
        </a:p>
      </dgm:t>
    </dgm:pt>
    <dgm:pt modelId="{7EA741DB-5548-4620-A5FA-04C32FC92026}" type="parTrans" cxnId="{784A6195-C0EB-41DB-873A-3A718A29EEB9}">
      <dgm:prSet/>
      <dgm:spPr/>
      <dgm:t>
        <a:bodyPr/>
        <a:lstStyle/>
        <a:p>
          <a:endParaRPr lang="x-none"/>
        </a:p>
      </dgm:t>
    </dgm:pt>
    <dgm:pt modelId="{2B504455-D193-4E8D-AEB4-47850AA69D84}" type="sibTrans" cxnId="{784A6195-C0EB-41DB-873A-3A718A29EEB9}">
      <dgm:prSet/>
      <dgm:spPr/>
      <dgm:t>
        <a:bodyPr/>
        <a:lstStyle/>
        <a:p>
          <a:endParaRPr lang="x-none"/>
        </a:p>
      </dgm:t>
    </dgm:pt>
    <dgm:pt modelId="{846398D2-733F-4BA1-A70A-46786D83BBCE}">
      <dgm:prSet custT="1"/>
      <dgm:spPr>
        <a:xfrm>
          <a:off x="0" y="72007"/>
          <a:ext cx="8229600" cy="1044809"/>
        </a:xfrm>
        <a:prstGeom prst="roundRect">
          <a:avLst/>
        </a:prstGeom>
        <a:solidFill>
          <a:srgbClr val="ED7D31">
            <a:lumMod val="60000"/>
            <a:lumOff val="40000"/>
          </a:srgbClr>
        </a:solidFill>
        <a:ln w="12700" cap="flat" cmpd="sng" algn="ctr">
          <a:solidFill>
            <a:sysClr val="window" lastClr="FFFFFF">
              <a:hueOff val="0"/>
              <a:satOff val="0"/>
              <a:lumOff val="0"/>
              <a:alphaOff val="0"/>
            </a:sysClr>
          </a:solidFill>
          <a:prstDash val="solid"/>
          <a:miter lim="800000"/>
        </a:ln>
        <a:effectLst/>
      </dgm:spPr>
      <dgm:t>
        <a:bodyPr/>
        <a:lstStyle/>
        <a:p>
          <a:pPr rtl="0">
            <a:buNone/>
          </a:pPr>
          <a:r>
            <a:rPr lang="el-GR" sz="2000" b="1" dirty="0">
              <a:solidFill>
                <a:sysClr val="windowText" lastClr="000000">
                  <a:hueOff val="0"/>
                  <a:satOff val="0"/>
                  <a:lumOff val="0"/>
                  <a:alphaOff val="0"/>
                </a:sysClr>
              </a:solidFill>
              <a:latin typeface="+mn-lt"/>
              <a:ea typeface="+mn-ea"/>
              <a:cs typeface="+mn-cs"/>
            </a:rPr>
            <a:t>Δημιουργούνται:</a:t>
          </a:r>
        </a:p>
        <a:p>
          <a:pPr rtl="0">
            <a:buNone/>
          </a:pPr>
          <a:endParaRPr lang="el-GR" sz="2000" b="1" dirty="0">
            <a:solidFill>
              <a:sysClr val="windowText" lastClr="000000">
                <a:hueOff val="0"/>
                <a:satOff val="0"/>
                <a:lumOff val="0"/>
                <a:alphaOff val="0"/>
              </a:sysClr>
            </a:solidFill>
            <a:latin typeface="+mn-lt"/>
            <a:ea typeface="+mn-ea"/>
            <a:cs typeface="+mn-cs"/>
          </a:endParaRPr>
        </a:p>
        <a:p>
          <a:pPr rtl="0">
            <a:buChar char="•"/>
          </a:pPr>
          <a:r>
            <a:rPr lang="el-GR" sz="2000" b="1" dirty="0">
              <a:solidFill>
                <a:sysClr val="windowText" lastClr="000000">
                  <a:hueOff val="0"/>
                  <a:satOff val="0"/>
                  <a:lumOff val="0"/>
                  <a:alphaOff val="0"/>
                </a:sysClr>
              </a:solidFill>
              <a:latin typeface="+mn-lt"/>
              <a:ea typeface="+mn-ea"/>
              <a:cs typeface="+mn-cs"/>
            </a:rPr>
            <a:t>9 συμπλέγματα στην Επαρχία Λευκωσίας</a:t>
          </a:r>
          <a:endParaRPr lang="el-GR" sz="2000" dirty="0">
            <a:solidFill>
              <a:sysClr val="windowText" lastClr="000000">
                <a:hueOff val="0"/>
                <a:satOff val="0"/>
                <a:lumOff val="0"/>
                <a:alphaOff val="0"/>
              </a:sysClr>
            </a:solidFill>
            <a:latin typeface="+mn-lt"/>
            <a:ea typeface="+mn-ea"/>
            <a:cs typeface="+mn-cs"/>
          </a:endParaRPr>
        </a:p>
        <a:p>
          <a:pPr rtl="0">
            <a:buChar char="•"/>
          </a:pPr>
          <a:r>
            <a:rPr lang="el-GR" sz="2000" b="1" dirty="0">
              <a:solidFill>
                <a:sysClr val="windowText" lastClr="000000">
                  <a:hueOff val="0"/>
                  <a:satOff val="0"/>
                  <a:lumOff val="0"/>
                  <a:alphaOff val="0"/>
                </a:sysClr>
              </a:solidFill>
              <a:latin typeface="+mn-lt"/>
              <a:ea typeface="+mn-ea"/>
              <a:cs typeface="+mn-cs"/>
            </a:rPr>
            <a:t>8 στην Επαρχία Λεμεσού</a:t>
          </a:r>
          <a:endParaRPr lang="el-GR" sz="2000" dirty="0">
            <a:solidFill>
              <a:sysClr val="windowText" lastClr="000000">
                <a:hueOff val="0"/>
                <a:satOff val="0"/>
                <a:lumOff val="0"/>
                <a:alphaOff val="0"/>
              </a:sysClr>
            </a:solidFill>
            <a:latin typeface="+mn-lt"/>
            <a:ea typeface="+mn-ea"/>
            <a:cs typeface="+mn-cs"/>
          </a:endParaRPr>
        </a:p>
        <a:p>
          <a:pPr rtl="0">
            <a:buChar char="•"/>
          </a:pPr>
          <a:r>
            <a:rPr lang="el-GR" sz="2000" b="1" dirty="0">
              <a:solidFill>
                <a:sysClr val="windowText" lastClr="000000">
                  <a:hueOff val="0"/>
                  <a:satOff val="0"/>
                  <a:lumOff val="0"/>
                  <a:alphaOff val="0"/>
                </a:sysClr>
              </a:solidFill>
              <a:latin typeface="+mn-lt"/>
              <a:ea typeface="+mn-ea"/>
              <a:cs typeface="+mn-cs"/>
            </a:rPr>
            <a:t>5 στην Επαρχία Λάρνακας</a:t>
          </a:r>
          <a:endParaRPr lang="el-GR" sz="2000" dirty="0">
            <a:solidFill>
              <a:sysClr val="windowText" lastClr="000000">
                <a:hueOff val="0"/>
                <a:satOff val="0"/>
                <a:lumOff val="0"/>
                <a:alphaOff val="0"/>
              </a:sysClr>
            </a:solidFill>
            <a:latin typeface="+mn-lt"/>
            <a:ea typeface="+mn-ea"/>
            <a:cs typeface="+mn-cs"/>
          </a:endParaRPr>
        </a:p>
        <a:p>
          <a:pPr rtl="0">
            <a:buChar char="•"/>
          </a:pPr>
          <a:r>
            <a:rPr lang="el-GR" sz="2000" b="1" dirty="0">
              <a:solidFill>
                <a:sysClr val="windowText" lastClr="000000">
                  <a:hueOff val="0"/>
                  <a:satOff val="0"/>
                  <a:lumOff val="0"/>
                  <a:alphaOff val="0"/>
                </a:sysClr>
              </a:solidFill>
              <a:latin typeface="+mn-lt"/>
              <a:ea typeface="+mn-ea"/>
              <a:cs typeface="+mn-cs"/>
            </a:rPr>
            <a:t>8 στην Επαρχία Πάφου</a:t>
          </a:r>
          <a:endParaRPr lang="el-GR" sz="2000" dirty="0">
            <a:solidFill>
              <a:sysClr val="windowText" lastClr="000000">
                <a:hueOff val="0"/>
                <a:satOff val="0"/>
                <a:lumOff val="0"/>
                <a:alphaOff val="0"/>
              </a:sysClr>
            </a:solidFill>
            <a:latin typeface="+mn-lt"/>
            <a:ea typeface="+mn-ea"/>
            <a:cs typeface="+mn-cs"/>
          </a:endParaRPr>
        </a:p>
      </dgm:t>
    </dgm:pt>
    <dgm:pt modelId="{835B2B75-0F8C-4427-ACB5-FBAFEFF9600C}" type="sibTrans" cxnId="{665DE722-E7E5-45AE-9625-5C221097F0A8}">
      <dgm:prSet/>
      <dgm:spPr/>
      <dgm:t>
        <a:bodyPr/>
        <a:lstStyle/>
        <a:p>
          <a:endParaRPr lang="el-GR"/>
        </a:p>
      </dgm:t>
    </dgm:pt>
    <dgm:pt modelId="{03260A9A-67F6-4009-8C84-4813F8241BF2}" type="parTrans" cxnId="{665DE722-E7E5-45AE-9625-5C221097F0A8}">
      <dgm:prSet/>
      <dgm:spPr/>
      <dgm:t>
        <a:bodyPr/>
        <a:lstStyle/>
        <a:p>
          <a:endParaRPr lang="el-GR"/>
        </a:p>
      </dgm:t>
    </dgm:pt>
    <dgm:pt modelId="{9E5A3733-54B4-4FC8-B533-71271289A96A}" type="pres">
      <dgm:prSet presAssocID="{B2D611DF-273E-4D8A-B438-96ECA47E54B2}" presName="linear" presStyleCnt="0">
        <dgm:presLayoutVars>
          <dgm:animLvl val="lvl"/>
          <dgm:resizeHandles val="exact"/>
        </dgm:presLayoutVars>
      </dgm:prSet>
      <dgm:spPr/>
      <dgm:t>
        <a:bodyPr/>
        <a:lstStyle/>
        <a:p>
          <a:endParaRPr lang="el-GR"/>
        </a:p>
      </dgm:t>
    </dgm:pt>
    <dgm:pt modelId="{2B96E716-F2D4-4DAA-8AF0-1406B652603B}" type="pres">
      <dgm:prSet presAssocID="{846398D2-733F-4BA1-A70A-46786D83BBCE}" presName="parentText" presStyleLbl="node1" presStyleIdx="0" presStyleCnt="1" custScaleX="54375" custLinFactNeighborX="-875" custLinFactNeighborY="63063">
        <dgm:presLayoutVars>
          <dgm:chMax val="0"/>
          <dgm:bulletEnabled val="1"/>
        </dgm:presLayoutVars>
      </dgm:prSet>
      <dgm:spPr/>
      <dgm:t>
        <a:bodyPr/>
        <a:lstStyle/>
        <a:p>
          <a:endParaRPr lang="el-GR"/>
        </a:p>
      </dgm:t>
    </dgm:pt>
    <dgm:pt modelId="{AA970991-2AC9-4EA2-A07A-841BE4A42D4D}" type="pres">
      <dgm:prSet presAssocID="{846398D2-733F-4BA1-A70A-46786D83BBCE}" presName="childText" presStyleLbl="revTx" presStyleIdx="0" presStyleCnt="1">
        <dgm:presLayoutVars>
          <dgm:bulletEnabled val="1"/>
        </dgm:presLayoutVars>
      </dgm:prSet>
      <dgm:spPr>
        <a:prstGeom prst="rect">
          <a:avLst/>
        </a:prstGeom>
      </dgm:spPr>
      <dgm:t>
        <a:bodyPr/>
        <a:lstStyle/>
        <a:p>
          <a:endParaRPr lang="el-GR"/>
        </a:p>
      </dgm:t>
    </dgm:pt>
  </dgm:ptLst>
  <dgm:cxnLst>
    <dgm:cxn modelId="{D5CD08A9-41A1-49C5-BA55-81CC6C053E6D}" type="presOf" srcId="{F0D67B49-4558-4A53-BBA0-8021A5E2CF13}" destId="{AA970991-2AC9-4EA2-A07A-841BE4A42D4D}" srcOrd="0" destOrd="3" presId="urn:microsoft.com/office/officeart/2005/8/layout/vList2"/>
    <dgm:cxn modelId="{19084F9C-C50E-4524-976D-6DF556838DB9}" type="presOf" srcId="{41CC316D-A873-4B59-B447-1F128E5E78B3}" destId="{AA970991-2AC9-4EA2-A07A-841BE4A42D4D}" srcOrd="0" destOrd="5" presId="urn:microsoft.com/office/officeart/2005/8/layout/vList2"/>
    <dgm:cxn modelId="{14E95153-3A96-4F8C-9CE6-FA16B1A4E7D7}" type="presOf" srcId="{78E73B6A-C95F-4085-8DFF-96E8380E1ECA}" destId="{AA970991-2AC9-4EA2-A07A-841BE4A42D4D}" srcOrd="0" destOrd="1" presId="urn:microsoft.com/office/officeart/2005/8/layout/vList2"/>
    <dgm:cxn modelId="{780A41C4-49AA-48DE-83F8-03199D830512}" srcId="{846398D2-733F-4BA1-A70A-46786D83BBCE}" destId="{E98AE8B6-41E0-4432-8D3D-1305027E1966}" srcOrd="6" destOrd="0" parTransId="{0A931350-5342-4F8B-AA76-D1629E5742A2}" sibTransId="{CAFB0E3F-60F8-44F1-9F14-B382DD6B31C0}"/>
    <dgm:cxn modelId="{FB69180A-420C-4B39-85B9-1DBEA1424956}" srcId="{846398D2-733F-4BA1-A70A-46786D83BBCE}" destId="{31637F40-CB65-4D77-B453-424E7CDE7B27}" srcOrd="4" destOrd="0" parTransId="{838D11F7-688A-4579-A139-0799FA0C30FE}" sibTransId="{B3ECEF50-90BC-45AA-970E-C7402D5F2167}"/>
    <dgm:cxn modelId="{94CE6C6F-EABA-4804-AAE9-FFF085344D1F}" type="presOf" srcId="{8F3BEB74-77D0-48D3-B519-749CF45B5E63}" destId="{AA970991-2AC9-4EA2-A07A-841BE4A42D4D}" srcOrd="0" destOrd="2" presId="urn:microsoft.com/office/officeart/2005/8/layout/vList2"/>
    <dgm:cxn modelId="{CF9C25D7-C095-4459-B4BA-CCB80AE221AF}" type="presOf" srcId="{31637F40-CB65-4D77-B453-424E7CDE7B27}" destId="{AA970991-2AC9-4EA2-A07A-841BE4A42D4D}" srcOrd="0" destOrd="4" presId="urn:microsoft.com/office/officeart/2005/8/layout/vList2"/>
    <dgm:cxn modelId="{3C566B3E-FBB9-4369-8275-BF803CA393A7}" type="presOf" srcId="{E98AE8B6-41E0-4432-8D3D-1305027E1966}" destId="{AA970991-2AC9-4EA2-A07A-841BE4A42D4D}" srcOrd="0" destOrd="6" presId="urn:microsoft.com/office/officeart/2005/8/layout/vList2"/>
    <dgm:cxn modelId="{901665FF-98D6-48BB-A6BC-6BA3792AA388}" type="presOf" srcId="{846398D2-733F-4BA1-A70A-46786D83BBCE}" destId="{2B96E716-F2D4-4DAA-8AF0-1406B652603B}" srcOrd="0" destOrd="0" presId="urn:microsoft.com/office/officeart/2005/8/layout/vList2"/>
    <dgm:cxn modelId="{784A6195-C0EB-41DB-873A-3A718A29EEB9}" srcId="{846398D2-733F-4BA1-A70A-46786D83BBCE}" destId="{3A16342A-8CEF-4472-B21A-08AEE9E9120C}" srcOrd="0" destOrd="0" parTransId="{7EA741DB-5548-4620-A5FA-04C32FC92026}" sibTransId="{2B504455-D193-4E8D-AEB4-47850AA69D84}"/>
    <dgm:cxn modelId="{17F5463B-217F-42C2-93FC-60075956D899}" type="presOf" srcId="{3A16342A-8CEF-4472-B21A-08AEE9E9120C}" destId="{AA970991-2AC9-4EA2-A07A-841BE4A42D4D}" srcOrd="0" destOrd="0" presId="urn:microsoft.com/office/officeart/2005/8/layout/vList2"/>
    <dgm:cxn modelId="{770803B4-9731-4355-98B4-24E211CAFCFB}" srcId="{846398D2-733F-4BA1-A70A-46786D83BBCE}" destId="{41CC316D-A873-4B59-B447-1F128E5E78B3}" srcOrd="5" destOrd="0" parTransId="{0D2EABA2-A4A7-4F49-A02B-5981FABB3BF6}" sibTransId="{13040364-738B-4808-B103-7B8A852E805B}"/>
    <dgm:cxn modelId="{665DE722-E7E5-45AE-9625-5C221097F0A8}" srcId="{B2D611DF-273E-4D8A-B438-96ECA47E54B2}" destId="{846398D2-733F-4BA1-A70A-46786D83BBCE}" srcOrd="0" destOrd="0" parTransId="{03260A9A-67F6-4009-8C84-4813F8241BF2}" sibTransId="{835B2B75-0F8C-4427-ACB5-FBAFEFF9600C}"/>
    <dgm:cxn modelId="{C0D3FE78-F33B-45CA-A139-512F84B490AC}" type="presOf" srcId="{B2D611DF-273E-4D8A-B438-96ECA47E54B2}" destId="{9E5A3733-54B4-4FC8-B533-71271289A96A}" srcOrd="0" destOrd="0" presId="urn:microsoft.com/office/officeart/2005/8/layout/vList2"/>
    <dgm:cxn modelId="{CF6D5A15-972D-4417-8462-2DB80DFDCF4B}" srcId="{846398D2-733F-4BA1-A70A-46786D83BBCE}" destId="{F0D67B49-4558-4A53-BBA0-8021A5E2CF13}" srcOrd="3" destOrd="0" parTransId="{7FA6AF4C-DFBD-4048-8B8E-E9F2D93900E9}" sibTransId="{D23A0CA2-2564-453F-B0DA-E6D61AF71A95}"/>
    <dgm:cxn modelId="{45F2D32F-1D81-408D-A941-DE259E294034}" srcId="{846398D2-733F-4BA1-A70A-46786D83BBCE}" destId="{78E73B6A-C95F-4085-8DFF-96E8380E1ECA}" srcOrd="1" destOrd="0" parTransId="{183C5CD5-668B-4F5A-9F61-ED5FC39FFD44}" sibTransId="{B47559F6-5C9B-44EF-BC5C-38342E4B554B}"/>
    <dgm:cxn modelId="{52E4766B-631F-4722-BA9F-2A37F5B0462D}" srcId="{846398D2-733F-4BA1-A70A-46786D83BBCE}" destId="{8F3BEB74-77D0-48D3-B519-749CF45B5E63}" srcOrd="2" destOrd="0" parTransId="{53B4DDF7-8CCD-47D7-BE9E-22CD981B97B8}" sibTransId="{C53A1F60-5A82-4523-9D54-891F613D99AF}"/>
    <dgm:cxn modelId="{B56F3A5F-C526-4915-9442-AAE84B234054}" type="presParOf" srcId="{9E5A3733-54B4-4FC8-B533-71271289A96A}" destId="{2B96E716-F2D4-4DAA-8AF0-1406B652603B}" srcOrd="0" destOrd="0" presId="urn:microsoft.com/office/officeart/2005/8/layout/vList2"/>
    <dgm:cxn modelId="{4510C632-B5C6-4D05-93A1-D41990057CC0}" type="presParOf" srcId="{9E5A3733-54B4-4FC8-B533-71271289A96A}" destId="{AA970991-2AC9-4EA2-A07A-841BE4A42D4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C5FFF-C665-40ED-B782-8A453DBD7374}">
      <dsp:nvSpPr>
        <dsp:cNvPr id="0" name=""/>
        <dsp:cNvSpPr/>
      </dsp:nvSpPr>
      <dsp:spPr>
        <a:xfrm>
          <a:off x="2957" y="0"/>
          <a:ext cx="8223684" cy="2152484"/>
        </a:xfrm>
        <a:prstGeom prst="roundRect">
          <a:avLst>
            <a:gd name="adj" fmla="val 10000"/>
          </a:avLst>
        </a:prstGeom>
        <a:solidFill>
          <a:schemeClr val="accent6">
            <a:lumMod val="7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rtl="0">
            <a:lnSpc>
              <a:spcPct val="90000"/>
            </a:lnSpc>
            <a:spcBef>
              <a:spcPct val="0"/>
            </a:spcBef>
            <a:spcAft>
              <a:spcPct val="35000"/>
            </a:spcAft>
          </a:pPr>
          <a:r>
            <a:rPr lang="el-GR" sz="4200" b="1" kern="1200" dirty="0">
              <a:solidFill>
                <a:sysClr val="window" lastClr="FFFFFF"/>
              </a:solidFill>
              <a:latin typeface="Calibri"/>
              <a:ea typeface="+mn-ea"/>
              <a:cs typeface="+mn-cs"/>
            </a:rPr>
            <a:t>Τι περιλαμβάνει η Μεταρρύθμιση της Τοπικής Αυτοδιοίκησης; </a:t>
          </a:r>
          <a:endParaRPr lang="el-GR" sz="4200" kern="1200" dirty="0">
            <a:solidFill>
              <a:sysClr val="window" lastClr="FFFFFF"/>
            </a:solidFill>
            <a:latin typeface="Calibri"/>
            <a:ea typeface="+mn-ea"/>
            <a:cs typeface="+mn-cs"/>
          </a:endParaRPr>
        </a:p>
      </dsp:txBody>
      <dsp:txXfrm>
        <a:off x="66001" y="63044"/>
        <a:ext cx="8097596" cy="2026396"/>
      </dsp:txXfrm>
    </dsp:sp>
    <dsp:sp modelId="{188113F9-2649-4A1B-9AA2-5EE7B7E213E9}">
      <dsp:nvSpPr>
        <dsp:cNvPr id="0" name=""/>
        <dsp:cNvSpPr/>
      </dsp:nvSpPr>
      <dsp:spPr>
        <a:xfrm>
          <a:off x="2957" y="2372570"/>
          <a:ext cx="2595860" cy="2152484"/>
        </a:xfrm>
        <a:prstGeom prst="roundRect">
          <a:avLst>
            <a:gd name="adj" fmla="val 10000"/>
          </a:avLst>
        </a:prstGeom>
        <a:solidFill>
          <a:schemeClr val="tx2">
            <a:lumMod val="60000"/>
            <a:lumOff val="4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l-GR" sz="2000" b="1" kern="1200" dirty="0">
              <a:solidFill>
                <a:sysClr val="window" lastClr="FFFFFF"/>
              </a:solidFill>
              <a:latin typeface="Calibri"/>
              <a:ea typeface="+mn-ea"/>
              <a:cs typeface="+mn-cs"/>
            </a:rPr>
            <a:t>Ίδρυση 5 Επαρχιακών Οργανισμών Αυτοδιοίκησης</a:t>
          </a:r>
          <a:endParaRPr lang="el-GR" sz="2000" kern="1200" dirty="0">
            <a:solidFill>
              <a:sysClr val="window" lastClr="FFFFFF"/>
            </a:solidFill>
            <a:latin typeface="Calibri"/>
            <a:ea typeface="+mn-ea"/>
            <a:cs typeface="+mn-cs"/>
          </a:endParaRPr>
        </a:p>
      </dsp:txBody>
      <dsp:txXfrm>
        <a:off x="66001" y="2435614"/>
        <a:ext cx="2469772" cy="2026396"/>
      </dsp:txXfrm>
    </dsp:sp>
    <dsp:sp modelId="{0D66A4E8-A728-48F0-A700-9C53EAFC0B72}">
      <dsp:nvSpPr>
        <dsp:cNvPr id="0" name=""/>
        <dsp:cNvSpPr/>
      </dsp:nvSpPr>
      <dsp:spPr>
        <a:xfrm>
          <a:off x="2816869" y="2372570"/>
          <a:ext cx="2595860" cy="2152484"/>
        </a:xfrm>
        <a:prstGeom prst="roundRect">
          <a:avLst>
            <a:gd name="adj" fmla="val 10000"/>
          </a:avLst>
        </a:prstGeom>
        <a:solidFill>
          <a:srgbClr val="00B05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000" b="1" kern="1200" dirty="0">
              <a:solidFill>
                <a:sysClr val="window" lastClr="FFFFFF"/>
              </a:solidFill>
              <a:latin typeface="Calibri"/>
              <a:ea typeface="+mn-ea"/>
              <a:cs typeface="+mn-cs"/>
            </a:rPr>
            <a:t>Δημιουργία 20 νέων Δήμων που θα προκύψουν από τη συνένωση των 30 υφιστάμενων δήμων και 63 κοινοτήτων</a:t>
          </a:r>
          <a:endParaRPr lang="el-GR" sz="2000" kern="1200" dirty="0">
            <a:solidFill>
              <a:sysClr val="window" lastClr="FFFFFF"/>
            </a:solidFill>
            <a:latin typeface="Calibri"/>
            <a:ea typeface="+mn-ea"/>
            <a:cs typeface="+mn-cs"/>
          </a:endParaRPr>
        </a:p>
      </dsp:txBody>
      <dsp:txXfrm>
        <a:off x="2879913" y="2435614"/>
        <a:ext cx="2469772" cy="2026396"/>
      </dsp:txXfrm>
    </dsp:sp>
    <dsp:sp modelId="{52C08D0B-A8E6-42A3-8C71-1F676259BE48}">
      <dsp:nvSpPr>
        <dsp:cNvPr id="0" name=""/>
        <dsp:cNvSpPr/>
      </dsp:nvSpPr>
      <dsp:spPr>
        <a:xfrm>
          <a:off x="5630782" y="2372570"/>
          <a:ext cx="2595860" cy="2152484"/>
        </a:xfrm>
        <a:prstGeom prst="roundRect">
          <a:avLst>
            <a:gd name="adj" fmla="val 10000"/>
          </a:avLst>
        </a:prstGeom>
        <a:solidFill>
          <a:schemeClr val="accent2">
            <a:lumMod val="7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l-GR" sz="2000" b="1" kern="1200" dirty="0">
              <a:solidFill>
                <a:sysClr val="window" lastClr="FFFFFF"/>
              </a:solidFill>
              <a:latin typeface="Calibri"/>
              <a:ea typeface="+mn-ea"/>
              <a:cs typeface="+mn-cs"/>
            </a:rPr>
            <a:t>Δημιουργία 30 συμπλεγμάτων υπηρεσιών κοινοτήτων</a:t>
          </a:r>
          <a:endParaRPr lang="el-GR" sz="2000" kern="1200" dirty="0">
            <a:solidFill>
              <a:sysClr val="window" lastClr="FFFFFF"/>
            </a:solidFill>
            <a:latin typeface="Calibri"/>
            <a:ea typeface="+mn-ea"/>
            <a:cs typeface="+mn-cs"/>
          </a:endParaRPr>
        </a:p>
      </dsp:txBody>
      <dsp:txXfrm>
        <a:off x="5693826" y="2435614"/>
        <a:ext cx="2469772" cy="2026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6E716-F2D4-4DAA-8AF0-1406B652603B}">
      <dsp:nvSpPr>
        <dsp:cNvPr id="0" name=""/>
        <dsp:cNvSpPr/>
      </dsp:nvSpPr>
      <dsp:spPr>
        <a:xfrm>
          <a:off x="1805368" y="1124495"/>
          <a:ext cx="4474844" cy="2653559"/>
        </a:xfrm>
        <a:prstGeom prst="roundRect">
          <a:avLst/>
        </a:prstGeom>
        <a:solidFill>
          <a:srgbClr val="ED7D31">
            <a:lumMod val="60000"/>
            <a:lumOff val="40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buNone/>
          </a:pPr>
          <a:r>
            <a:rPr lang="el-GR" sz="2000" b="1" kern="1200" dirty="0">
              <a:solidFill>
                <a:sysClr val="windowText" lastClr="000000">
                  <a:hueOff val="0"/>
                  <a:satOff val="0"/>
                  <a:lumOff val="0"/>
                  <a:alphaOff val="0"/>
                </a:sysClr>
              </a:solidFill>
              <a:latin typeface="+mn-lt"/>
              <a:ea typeface="+mn-ea"/>
              <a:cs typeface="+mn-cs"/>
            </a:rPr>
            <a:t>Δημιουργούνται:</a:t>
          </a:r>
        </a:p>
        <a:p>
          <a:pPr lvl="0" algn="l" defTabSz="889000" rtl="0">
            <a:lnSpc>
              <a:spcPct val="90000"/>
            </a:lnSpc>
            <a:spcBef>
              <a:spcPct val="0"/>
            </a:spcBef>
            <a:spcAft>
              <a:spcPct val="35000"/>
            </a:spcAft>
            <a:buNone/>
          </a:pPr>
          <a:endParaRPr lang="el-GR" sz="2000" b="1" kern="1200" dirty="0">
            <a:solidFill>
              <a:sysClr val="windowText" lastClr="000000">
                <a:hueOff val="0"/>
                <a:satOff val="0"/>
                <a:lumOff val="0"/>
                <a:alphaOff val="0"/>
              </a:sysClr>
            </a:solidFill>
            <a:latin typeface="+mn-lt"/>
            <a:ea typeface="+mn-ea"/>
            <a:cs typeface="+mn-cs"/>
          </a:endParaRPr>
        </a:p>
        <a:p>
          <a:pPr lvl="0" algn="l" defTabSz="889000" rtl="0">
            <a:lnSpc>
              <a:spcPct val="90000"/>
            </a:lnSpc>
            <a:spcBef>
              <a:spcPct val="0"/>
            </a:spcBef>
            <a:spcAft>
              <a:spcPct val="35000"/>
            </a:spcAft>
            <a:buChar char="•"/>
          </a:pPr>
          <a:r>
            <a:rPr lang="el-GR" sz="2000" b="1" kern="1200" dirty="0">
              <a:solidFill>
                <a:sysClr val="windowText" lastClr="000000">
                  <a:hueOff val="0"/>
                  <a:satOff val="0"/>
                  <a:lumOff val="0"/>
                  <a:alphaOff val="0"/>
                </a:sysClr>
              </a:solidFill>
              <a:latin typeface="+mn-lt"/>
              <a:ea typeface="+mn-ea"/>
              <a:cs typeface="+mn-cs"/>
            </a:rPr>
            <a:t>9 συμπλέγματα στην Επαρχία Λευκωσίας</a:t>
          </a:r>
          <a:endParaRPr lang="el-GR" sz="2000" kern="1200" dirty="0">
            <a:solidFill>
              <a:sysClr val="windowText" lastClr="000000">
                <a:hueOff val="0"/>
                <a:satOff val="0"/>
                <a:lumOff val="0"/>
                <a:alphaOff val="0"/>
              </a:sysClr>
            </a:solidFill>
            <a:latin typeface="+mn-lt"/>
            <a:ea typeface="+mn-ea"/>
            <a:cs typeface="+mn-cs"/>
          </a:endParaRPr>
        </a:p>
        <a:p>
          <a:pPr lvl="0" algn="l" defTabSz="889000" rtl="0">
            <a:lnSpc>
              <a:spcPct val="90000"/>
            </a:lnSpc>
            <a:spcBef>
              <a:spcPct val="0"/>
            </a:spcBef>
            <a:spcAft>
              <a:spcPct val="35000"/>
            </a:spcAft>
            <a:buChar char="•"/>
          </a:pPr>
          <a:r>
            <a:rPr lang="el-GR" sz="2000" b="1" kern="1200" dirty="0">
              <a:solidFill>
                <a:sysClr val="windowText" lastClr="000000">
                  <a:hueOff val="0"/>
                  <a:satOff val="0"/>
                  <a:lumOff val="0"/>
                  <a:alphaOff val="0"/>
                </a:sysClr>
              </a:solidFill>
              <a:latin typeface="+mn-lt"/>
              <a:ea typeface="+mn-ea"/>
              <a:cs typeface="+mn-cs"/>
            </a:rPr>
            <a:t>8 στην Επαρχία Λεμεσού</a:t>
          </a:r>
          <a:endParaRPr lang="el-GR" sz="2000" kern="1200" dirty="0">
            <a:solidFill>
              <a:sysClr val="windowText" lastClr="000000">
                <a:hueOff val="0"/>
                <a:satOff val="0"/>
                <a:lumOff val="0"/>
                <a:alphaOff val="0"/>
              </a:sysClr>
            </a:solidFill>
            <a:latin typeface="+mn-lt"/>
            <a:ea typeface="+mn-ea"/>
            <a:cs typeface="+mn-cs"/>
          </a:endParaRPr>
        </a:p>
        <a:p>
          <a:pPr lvl="0" algn="l" defTabSz="889000" rtl="0">
            <a:lnSpc>
              <a:spcPct val="90000"/>
            </a:lnSpc>
            <a:spcBef>
              <a:spcPct val="0"/>
            </a:spcBef>
            <a:spcAft>
              <a:spcPct val="35000"/>
            </a:spcAft>
            <a:buChar char="•"/>
          </a:pPr>
          <a:r>
            <a:rPr lang="el-GR" sz="2000" b="1" kern="1200" dirty="0">
              <a:solidFill>
                <a:sysClr val="windowText" lastClr="000000">
                  <a:hueOff val="0"/>
                  <a:satOff val="0"/>
                  <a:lumOff val="0"/>
                  <a:alphaOff val="0"/>
                </a:sysClr>
              </a:solidFill>
              <a:latin typeface="+mn-lt"/>
              <a:ea typeface="+mn-ea"/>
              <a:cs typeface="+mn-cs"/>
            </a:rPr>
            <a:t>5 στην Επαρχία Λάρνακας</a:t>
          </a:r>
          <a:endParaRPr lang="el-GR" sz="2000" kern="1200" dirty="0">
            <a:solidFill>
              <a:sysClr val="windowText" lastClr="000000">
                <a:hueOff val="0"/>
                <a:satOff val="0"/>
                <a:lumOff val="0"/>
                <a:alphaOff val="0"/>
              </a:sysClr>
            </a:solidFill>
            <a:latin typeface="+mn-lt"/>
            <a:ea typeface="+mn-ea"/>
            <a:cs typeface="+mn-cs"/>
          </a:endParaRPr>
        </a:p>
        <a:p>
          <a:pPr lvl="0" algn="l" defTabSz="889000" rtl="0">
            <a:lnSpc>
              <a:spcPct val="90000"/>
            </a:lnSpc>
            <a:spcBef>
              <a:spcPct val="0"/>
            </a:spcBef>
            <a:spcAft>
              <a:spcPct val="35000"/>
            </a:spcAft>
            <a:buChar char="•"/>
          </a:pPr>
          <a:r>
            <a:rPr lang="el-GR" sz="2000" b="1" kern="1200" dirty="0">
              <a:solidFill>
                <a:sysClr val="windowText" lastClr="000000">
                  <a:hueOff val="0"/>
                  <a:satOff val="0"/>
                  <a:lumOff val="0"/>
                  <a:alphaOff val="0"/>
                </a:sysClr>
              </a:solidFill>
              <a:latin typeface="+mn-lt"/>
              <a:ea typeface="+mn-ea"/>
              <a:cs typeface="+mn-cs"/>
            </a:rPr>
            <a:t>8 στην Επαρχία Πάφου</a:t>
          </a:r>
          <a:endParaRPr lang="el-GR" sz="2000" kern="1200" dirty="0">
            <a:solidFill>
              <a:sysClr val="windowText" lastClr="000000">
                <a:hueOff val="0"/>
                <a:satOff val="0"/>
                <a:lumOff val="0"/>
                <a:alphaOff val="0"/>
              </a:sysClr>
            </a:solidFill>
            <a:latin typeface="+mn-lt"/>
            <a:ea typeface="+mn-ea"/>
            <a:cs typeface="+mn-cs"/>
          </a:endParaRPr>
        </a:p>
      </dsp:txBody>
      <dsp:txXfrm>
        <a:off x="1934904" y="1254031"/>
        <a:ext cx="4215772" cy="2394487"/>
      </dsp:txXfrm>
    </dsp:sp>
    <dsp:sp modelId="{AA970991-2AC9-4EA2-A07A-841BE4A42D4D}">
      <dsp:nvSpPr>
        <dsp:cNvPr id="0" name=""/>
        <dsp:cNvSpPr/>
      </dsp:nvSpPr>
      <dsp:spPr>
        <a:xfrm>
          <a:off x="0" y="2720677"/>
          <a:ext cx="8229600" cy="1676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14300" lvl="1" indent="-114300" algn="l" defTabSz="622300" rtl="0">
            <a:lnSpc>
              <a:spcPct val="90000"/>
            </a:lnSpc>
            <a:spcBef>
              <a:spcPct val="0"/>
            </a:spcBef>
            <a:spcAft>
              <a:spcPct val="20000"/>
            </a:spcAft>
            <a:buChar char="••"/>
          </a:pPr>
          <a:endParaRPr lang="el-GR" sz="1400" b="1" kern="1200" dirty="0">
            <a:solidFill>
              <a:sysClr val="windowText" lastClr="000000">
                <a:hueOff val="0"/>
                <a:satOff val="0"/>
                <a:lumOff val="0"/>
                <a:alphaOff val="0"/>
              </a:sysClr>
            </a:solidFill>
            <a:latin typeface="Calibri"/>
            <a:ea typeface="+mn-ea"/>
            <a:cs typeface="+mn-cs"/>
          </a:endParaRPr>
        </a:p>
        <a:p>
          <a:pPr marL="114300" lvl="1" indent="-114300" algn="l" defTabSz="622300" rtl="0">
            <a:lnSpc>
              <a:spcPct val="90000"/>
            </a:lnSpc>
            <a:spcBef>
              <a:spcPct val="0"/>
            </a:spcBef>
            <a:spcAft>
              <a:spcPct val="20000"/>
            </a:spcAft>
            <a:buChar char="••"/>
          </a:pPr>
          <a:endParaRPr lang="el-GR" sz="1400" b="1" kern="1200" dirty="0">
            <a:solidFill>
              <a:sysClr val="windowText" lastClr="000000">
                <a:hueOff val="0"/>
                <a:satOff val="0"/>
                <a:lumOff val="0"/>
                <a:alphaOff val="0"/>
              </a:sysClr>
            </a:solidFill>
            <a:latin typeface="Calibri"/>
            <a:ea typeface="+mn-ea"/>
            <a:cs typeface="+mn-cs"/>
          </a:endParaRPr>
        </a:p>
        <a:p>
          <a:pPr marL="114300" lvl="1" indent="-114300" algn="l" defTabSz="622300" rtl="0">
            <a:lnSpc>
              <a:spcPct val="90000"/>
            </a:lnSpc>
            <a:spcBef>
              <a:spcPct val="0"/>
            </a:spcBef>
            <a:spcAft>
              <a:spcPct val="20000"/>
            </a:spcAft>
            <a:buChar char="••"/>
          </a:pPr>
          <a:endParaRPr lang="el-GR" sz="1400" b="1" kern="1200" dirty="0">
            <a:solidFill>
              <a:sysClr val="windowText" lastClr="000000">
                <a:hueOff val="0"/>
                <a:satOff val="0"/>
                <a:lumOff val="0"/>
                <a:alphaOff val="0"/>
              </a:sysClr>
            </a:solidFill>
            <a:latin typeface="Calibri"/>
            <a:ea typeface="+mn-ea"/>
            <a:cs typeface="+mn-cs"/>
          </a:endParaRPr>
        </a:p>
        <a:p>
          <a:pPr marL="114300" lvl="1" indent="-114300" algn="l" defTabSz="622300" rtl="0">
            <a:lnSpc>
              <a:spcPct val="90000"/>
            </a:lnSpc>
            <a:spcBef>
              <a:spcPct val="0"/>
            </a:spcBef>
            <a:spcAft>
              <a:spcPct val="20000"/>
            </a:spcAft>
            <a:buChar char="••"/>
          </a:pPr>
          <a:endParaRPr lang="el-GR" sz="1400" kern="1200" dirty="0">
            <a:solidFill>
              <a:sysClr val="windowText" lastClr="000000">
                <a:hueOff val="0"/>
                <a:satOff val="0"/>
                <a:lumOff val="0"/>
                <a:alphaOff val="0"/>
              </a:sysClr>
            </a:solidFill>
            <a:latin typeface="Calibri"/>
            <a:ea typeface="+mn-ea"/>
            <a:cs typeface="+mn-cs"/>
          </a:endParaRPr>
        </a:p>
        <a:p>
          <a:pPr marL="114300" lvl="1" indent="-114300" algn="l" defTabSz="622300" rtl="0">
            <a:lnSpc>
              <a:spcPct val="90000"/>
            </a:lnSpc>
            <a:spcBef>
              <a:spcPct val="0"/>
            </a:spcBef>
            <a:spcAft>
              <a:spcPct val="20000"/>
            </a:spcAft>
            <a:buChar char="••"/>
          </a:pPr>
          <a:endParaRPr lang="el-GR" sz="1400" kern="1200" dirty="0">
            <a:solidFill>
              <a:sysClr val="windowText" lastClr="000000">
                <a:hueOff val="0"/>
                <a:satOff val="0"/>
                <a:lumOff val="0"/>
                <a:alphaOff val="0"/>
              </a:sysClr>
            </a:solidFill>
            <a:latin typeface="Calibri"/>
            <a:ea typeface="+mn-ea"/>
            <a:cs typeface="+mn-cs"/>
          </a:endParaRPr>
        </a:p>
        <a:p>
          <a:pPr marL="114300" lvl="1" indent="-114300" algn="l" defTabSz="622300" rtl="0">
            <a:lnSpc>
              <a:spcPct val="90000"/>
            </a:lnSpc>
            <a:spcBef>
              <a:spcPct val="0"/>
            </a:spcBef>
            <a:spcAft>
              <a:spcPct val="20000"/>
            </a:spcAft>
            <a:buChar char="••"/>
          </a:pPr>
          <a:endParaRPr lang="el-GR" sz="1400" kern="1200" dirty="0">
            <a:solidFill>
              <a:sysClr val="windowText" lastClr="000000">
                <a:hueOff val="0"/>
                <a:satOff val="0"/>
                <a:lumOff val="0"/>
                <a:alphaOff val="0"/>
              </a:sysClr>
            </a:solidFill>
            <a:latin typeface="Calibri"/>
            <a:ea typeface="+mn-ea"/>
            <a:cs typeface="+mn-cs"/>
          </a:endParaRPr>
        </a:p>
        <a:p>
          <a:pPr marL="114300" lvl="1" indent="-114300" algn="l" defTabSz="622300" rtl="0">
            <a:lnSpc>
              <a:spcPct val="90000"/>
            </a:lnSpc>
            <a:spcBef>
              <a:spcPct val="0"/>
            </a:spcBef>
            <a:spcAft>
              <a:spcPct val="20000"/>
            </a:spcAft>
            <a:buChar char="••"/>
          </a:pPr>
          <a:endParaRPr lang="el-GR" sz="1400" kern="1200" dirty="0">
            <a:solidFill>
              <a:sysClr val="windowText" lastClr="000000">
                <a:hueOff val="0"/>
                <a:satOff val="0"/>
                <a:lumOff val="0"/>
                <a:alphaOff val="0"/>
              </a:sysClr>
            </a:solidFill>
            <a:latin typeface="Calibri"/>
            <a:ea typeface="+mn-ea"/>
            <a:cs typeface="+mn-cs"/>
          </a:endParaRPr>
        </a:p>
      </dsp:txBody>
      <dsp:txXfrm>
        <a:off x="0" y="2720677"/>
        <a:ext cx="8229600" cy="16767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0F628AE3-7A06-447F-87D0-DBBCEB922228}" type="datetimeFigureOut">
              <a:rPr lang="el-GR" smtClean="0"/>
              <a:t>29/2/2024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2B79F9F-34FC-4081-B6C2-21702124879B}" type="slidenum">
              <a:rPr lang="el-GR" smtClean="0"/>
              <a:t>‹#›</a:t>
            </a:fld>
            <a:endParaRPr lang="el-GR"/>
          </a:p>
        </p:txBody>
      </p:sp>
    </p:spTree>
    <p:extLst>
      <p:ext uri="{BB962C8B-B14F-4D97-AF65-F5344CB8AC3E}">
        <p14:creationId xmlns:p14="http://schemas.microsoft.com/office/powerpoint/2010/main" val="1883002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0F628AE3-7A06-447F-87D0-DBBCEB922228}" type="datetimeFigureOut">
              <a:rPr lang="el-GR" smtClean="0"/>
              <a:t>29/2/2024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2B79F9F-34FC-4081-B6C2-21702124879B}" type="slidenum">
              <a:rPr lang="el-GR" smtClean="0"/>
              <a:t>‹#›</a:t>
            </a:fld>
            <a:endParaRPr lang="el-GR"/>
          </a:p>
        </p:txBody>
      </p:sp>
    </p:spTree>
    <p:extLst>
      <p:ext uri="{BB962C8B-B14F-4D97-AF65-F5344CB8AC3E}">
        <p14:creationId xmlns:p14="http://schemas.microsoft.com/office/powerpoint/2010/main" val="1833226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0F628AE3-7A06-447F-87D0-DBBCEB922228}" type="datetimeFigureOut">
              <a:rPr lang="el-GR" smtClean="0"/>
              <a:t>29/2/2024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2B79F9F-34FC-4081-B6C2-21702124879B}" type="slidenum">
              <a:rPr lang="el-GR" smtClean="0"/>
              <a:t>‹#›</a:t>
            </a:fld>
            <a:endParaRPr lang="el-GR"/>
          </a:p>
        </p:txBody>
      </p:sp>
    </p:spTree>
    <p:extLst>
      <p:ext uri="{BB962C8B-B14F-4D97-AF65-F5344CB8AC3E}">
        <p14:creationId xmlns:p14="http://schemas.microsoft.com/office/powerpoint/2010/main" val="271086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0F628AE3-7A06-447F-87D0-DBBCEB922228}" type="datetimeFigureOut">
              <a:rPr lang="el-GR" smtClean="0"/>
              <a:t>29/2/2024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2B79F9F-34FC-4081-B6C2-21702124879B}" type="slidenum">
              <a:rPr lang="el-GR" smtClean="0"/>
              <a:t>‹#›</a:t>
            </a:fld>
            <a:endParaRPr lang="el-GR"/>
          </a:p>
        </p:txBody>
      </p:sp>
    </p:spTree>
    <p:extLst>
      <p:ext uri="{BB962C8B-B14F-4D97-AF65-F5344CB8AC3E}">
        <p14:creationId xmlns:p14="http://schemas.microsoft.com/office/powerpoint/2010/main" val="502513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0F628AE3-7A06-447F-87D0-DBBCEB922228}" type="datetimeFigureOut">
              <a:rPr lang="el-GR" smtClean="0"/>
              <a:t>29/2/2024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2B79F9F-34FC-4081-B6C2-21702124879B}" type="slidenum">
              <a:rPr lang="el-GR" smtClean="0"/>
              <a:t>‹#›</a:t>
            </a:fld>
            <a:endParaRPr lang="el-GR"/>
          </a:p>
        </p:txBody>
      </p:sp>
    </p:spTree>
    <p:extLst>
      <p:ext uri="{BB962C8B-B14F-4D97-AF65-F5344CB8AC3E}">
        <p14:creationId xmlns:p14="http://schemas.microsoft.com/office/powerpoint/2010/main" val="1321400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0F628AE3-7A06-447F-87D0-DBBCEB922228}" type="datetimeFigureOut">
              <a:rPr lang="el-GR" smtClean="0"/>
              <a:t>29/2/2024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2B79F9F-34FC-4081-B6C2-21702124879B}" type="slidenum">
              <a:rPr lang="el-GR" smtClean="0"/>
              <a:t>‹#›</a:t>
            </a:fld>
            <a:endParaRPr lang="el-GR"/>
          </a:p>
        </p:txBody>
      </p:sp>
    </p:spTree>
    <p:extLst>
      <p:ext uri="{BB962C8B-B14F-4D97-AF65-F5344CB8AC3E}">
        <p14:creationId xmlns:p14="http://schemas.microsoft.com/office/powerpoint/2010/main" val="620378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0F628AE3-7A06-447F-87D0-DBBCEB922228}" type="datetimeFigureOut">
              <a:rPr lang="el-GR" smtClean="0"/>
              <a:t>29/2/2024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C2B79F9F-34FC-4081-B6C2-21702124879B}" type="slidenum">
              <a:rPr lang="el-GR" smtClean="0"/>
              <a:t>‹#›</a:t>
            </a:fld>
            <a:endParaRPr lang="el-GR"/>
          </a:p>
        </p:txBody>
      </p:sp>
    </p:spTree>
    <p:extLst>
      <p:ext uri="{BB962C8B-B14F-4D97-AF65-F5344CB8AC3E}">
        <p14:creationId xmlns:p14="http://schemas.microsoft.com/office/powerpoint/2010/main" val="1448719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0F628AE3-7A06-447F-87D0-DBBCEB922228}" type="datetimeFigureOut">
              <a:rPr lang="el-GR" smtClean="0"/>
              <a:t>29/2/2024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C2B79F9F-34FC-4081-B6C2-21702124879B}" type="slidenum">
              <a:rPr lang="el-GR" smtClean="0"/>
              <a:t>‹#›</a:t>
            </a:fld>
            <a:endParaRPr lang="el-GR"/>
          </a:p>
        </p:txBody>
      </p:sp>
    </p:spTree>
    <p:extLst>
      <p:ext uri="{BB962C8B-B14F-4D97-AF65-F5344CB8AC3E}">
        <p14:creationId xmlns:p14="http://schemas.microsoft.com/office/powerpoint/2010/main" val="2922308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0F628AE3-7A06-447F-87D0-DBBCEB922228}" type="datetimeFigureOut">
              <a:rPr lang="el-GR" smtClean="0"/>
              <a:t>29/2/2024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C2B79F9F-34FC-4081-B6C2-21702124879B}" type="slidenum">
              <a:rPr lang="el-GR" smtClean="0"/>
              <a:t>‹#›</a:t>
            </a:fld>
            <a:endParaRPr lang="el-GR"/>
          </a:p>
        </p:txBody>
      </p:sp>
    </p:spTree>
    <p:extLst>
      <p:ext uri="{BB962C8B-B14F-4D97-AF65-F5344CB8AC3E}">
        <p14:creationId xmlns:p14="http://schemas.microsoft.com/office/powerpoint/2010/main" val="2635473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0F628AE3-7A06-447F-87D0-DBBCEB922228}" type="datetimeFigureOut">
              <a:rPr lang="el-GR" smtClean="0"/>
              <a:t>29/2/2024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2B79F9F-34FC-4081-B6C2-21702124879B}" type="slidenum">
              <a:rPr lang="el-GR" smtClean="0"/>
              <a:t>‹#›</a:t>
            </a:fld>
            <a:endParaRPr lang="el-GR"/>
          </a:p>
        </p:txBody>
      </p:sp>
    </p:spTree>
    <p:extLst>
      <p:ext uri="{BB962C8B-B14F-4D97-AF65-F5344CB8AC3E}">
        <p14:creationId xmlns:p14="http://schemas.microsoft.com/office/powerpoint/2010/main" val="259658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0F628AE3-7A06-447F-87D0-DBBCEB922228}" type="datetimeFigureOut">
              <a:rPr lang="el-GR" smtClean="0"/>
              <a:t>29/2/2024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2B79F9F-34FC-4081-B6C2-21702124879B}" type="slidenum">
              <a:rPr lang="el-GR" smtClean="0"/>
              <a:t>‹#›</a:t>
            </a:fld>
            <a:endParaRPr lang="el-GR"/>
          </a:p>
        </p:txBody>
      </p:sp>
    </p:spTree>
    <p:extLst>
      <p:ext uri="{BB962C8B-B14F-4D97-AF65-F5344CB8AC3E}">
        <p14:creationId xmlns:p14="http://schemas.microsoft.com/office/powerpoint/2010/main" val="2805178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8AE3-7A06-447F-87D0-DBBCEB922228}" type="datetimeFigureOut">
              <a:rPr lang="el-GR" smtClean="0"/>
              <a:t>29/2/2024</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B79F9F-34FC-4081-B6C2-21702124879B}" type="slidenum">
              <a:rPr lang="el-GR" smtClean="0"/>
              <a:t>‹#›</a:t>
            </a:fld>
            <a:endParaRPr lang="el-GR"/>
          </a:p>
        </p:txBody>
      </p:sp>
    </p:spTree>
    <p:extLst>
      <p:ext uri="{BB962C8B-B14F-4D97-AF65-F5344CB8AC3E}">
        <p14:creationId xmlns:p14="http://schemas.microsoft.com/office/powerpoint/2010/main" val="3303949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980728"/>
            <a:ext cx="7772400" cy="1470025"/>
          </a:xfrm>
        </p:spPr>
        <p:txBody>
          <a:bodyPr>
            <a:normAutofit fontScale="90000"/>
          </a:bodyPr>
          <a:lstStyle/>
          <a:p>
            <a:r>
              <a:rPr lang="el-GR" b="1" dirty="0"/>
              <a:t>Μεταρρύθμιση της Τοπικής Αυτοδιοίκησης </a:t>
            </a:r>
            <a:r>
              <a:rPr lang="el-GR" dirty="0"/>
              <a:t/>
            </a:r>
            <a:br>
              <a:rPr lang="el-GR" dirty="0"/>
            </a:br>
            <a:endParaRPr lang="el-GR" dirty="0"/>
          </a:p>
        </p:txBody>
      </p:sp>
      <p:sp>
        <p:nvSpPr>
          <p:cNvPr id="3" name="Υπότιτλος 2"/>
          <p:cNvSpPr>
            <a:spLocks noGrp="1"/>
          </p:cNvSpPr>
          <p:nvPr>
            <p:ph type="subTitle" idx="1"/>
          </p:nvPr>
        </p:nvSpPr>
        <p:spPr>
          <a:xfrm>
            <a:off x="1331640" y="2276872"/>
            <a:ext cx="6400800" cy="1872208"/>
          </a:xfrm>
        </p:spPr>
        <p:txBody>
          <a:bodyPr>
            <a:noAutofit/>
          </a:bodyPr>
          <a:lstStyle/>
          <a:p>
            <a:r>
              <a:rPr lang="el-GR" sz="2800" b="1" dirty="0">
                <a:solidFill>
                  <a:schemeClr val="accent6">
                    <a:lumMod val="75000"/>
                  </a:schemeClr>
                </a:solidFill>
              </a:rPr>
              <a:t>Ενημέρωση Κοινοταρχών, Μελών και προσωπικού Κοινοτικών Συμβουλίων και κοινού για τη λειτουργία των Συμπλεγμάτων Υπηρεσιών Κοινοτήτων </a:t>
            </a:r>
          </a:p>
          <a:p>
            <a:endParaRPr lang="el-GR" sz="2800" b="1" dirty="0"/>
          </a:p>
          <a:p>
            <a:r>
              <a:rPr lang="el-GR" sz="2800" b="1" dirty="0"/>
              <a:t>Φεβρουάριος - Μάρτιος 2024</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49" y="5661248"/>
            <a:ext cx="6894513"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173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116632"/>
            <a:ext cx="7416824" cy="1143000"/>
          </a:xfrm>
          <a:solidFill>
            <a:schemeClr val="accent3"/>
          </a:solidFill>
        </p:spPr>
        <p:txBody>
          <a:bodyPr vert="horz" lIns="91440" tIns="45720" rIns="91440" bIns="45720" rtlCol="0" anchor="ctr">
            <a:normAutofit/>
          </a:bodyPr>
          <a:lstStyle/>
          <a:p>
            <a:r>
              <a:rPr lang="el-GR" sz="2800" b="1" dirty="0">
                <a:solidFill>
                  <a:schemeClr val="bg1"/>
                </a:solidFill>
              </a:rPr>
              <a:t>Στελέχωση συμπλεγμάτων</a:t>
            </a:r>
            <a:br>
              <a:rPr lang="el-GR" sz="2800" b="1" dirty="0">
                <a:solidFill>
                  <a:schemeClr val="bg1"/>
                </a:solidFill>
              </a:rPr>
            </a:br>
            <a:r>
              <a:rPr lang="el-GR" sz="2800" b="1" dirty="0">
                <a:solidFill>
                  <a:schemeClr val="bg1"/>
                </a:solidFill>
              </a:rPr>
              <a:t>(Οργανόγραμμα Μικρού Συμπλέγματος)</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332719"/>
            <a:ext cx="7441231" cy="5336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3363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p>
            <a:r>
              <a:rPr lang="el-GR" sz="2800" b="1" dirty="0">
                <a:solidFill>
                  <a:schemeClr val="lt1"/>
                </a:solidFill>
                <a:latin typeface="+mn-lt"/>
                <a:ea typeface="+mn-ea"/>
                <a:cs typeface="+mn-cs"/>
              </a:rPr>
              <a:t>Στελέχωση συμπλεγμάτων </a:t>
            </a:r>
            <a:r>
              <a:rPr lang="el-GR" sz="2800" b="1">
                <a:solidFill>
                  <a:schemeClr val="lt1"/>
                </a:solidFill>
                <a:latin typeface="+mn-lt"/>
                <a:ea typeface="+mn-ea"/>
                <a:cs typeface="+mn-cs"/>
              </a:rPr>
              <a:t>υπηρεσιών κοινοτήτων</a:t>
            </a:r>
            <a:endParaRPr lang="el-GR" sz="2800" b="1" dirty="0">
              <a:solidFill>
                <a:schemeClr val="lt1"/>
              </a:solidFill>
              <a:latin typeface="+mn-lt"/>
              <a:ea typeface="+mn-ea"/>
              <a:cs typeface="+mn-cs"/>
            </a:endParaRPr>
          </a:p>
        </p:txBody>
      </p:sp>
      <p:sp>
        <p:nvSpPr>
          <p:cNvPr id="3" name="Θέση περιεχομένου 2"/>
          <p:cNvSpPr>
            <a:spLocks noGrp="1"/>
          </p:cNvSpPr>
          <p:nvPr>
            <p:ph idx="1"/>
          </p:nvPr>
        </p:nvSpPr>
        <p:spPr>
          <a:xfrm>
            <a:off x="457200" y="1600200"/>
            <a:ext cx="8229600" cy="4781128"/>
          </a:xfrm>
          <a:effectLst>
            <a:outerShdw blurRad="40000" dist="20000" dir="5400000" rotWithShape="0">
              <a:srgbClr val="000000">
                <a:alpha val="38000"/>
              </a:srgbClr>
            </a:outerShdw>
            <a:softEdge rad="63500"/>
          </a:effectLst>
        </p:spPr>
        <p:style>
          <a:lnRef idx="1">
            <a:schemeClr val="accent6"/>
          </a:lnRef>
          <a:fillRef idx="2">
            <a:schemeClr val="accent6"/>
          </a:fillRef>
          <a:effectRef idx="1">
            <a:schemeClr val="accent6"/>
          </a:effectRef>
          <a:fontRef idx="minor">
            <a:schemeClr val="dk1"/>
          </a:fontRef>
        </p:style>
        <p:txBody>
          <a:bodyPr>
            <a:normAutofit fontScale="62500" lnSpcReduction="20000"/>
          </a:bodyPr>
          <a:lstStyle/>
          <a:p>
            <a:pPr algn="just"/>
            <a:endParaRPr lang="el-GR" sz="2900" b="1" dirty="0"/>
          </a:p>
          <a:p>
            <a:pPr algn="just"/>
            <a:r>
              <a:rPr lang="el-GR" sz="2900" b="1" dirty="0"/>
              <a:t>Μεταφορά προσωπικού κοινοτικών συμβουλίων στα συμπλέγματα </a:t>
            </a:r>
          </a:p>
          <a:p>
            <a:pPr lvl="1" algn="just">
              <a:buFont typeface="Wingdings" pitchFamily="2" charset="2"/>
              <a:buChar char="q"/>
            </a:pPr>
            <a:r>
              <a:rPr lang="el-GR" sz="2900" dirty="0"/>
              <a:t>Όλο το υφιστάμενο προσωπικό των Κοινοτικών Συμβουλίων θα μεταφερθεί υποχρεωτικά στα συμπλέγματα και θα τοποθετηθεί όπου είναι πρακτικά δυνατό σε θέση της οποίας τα καθήκοντα και οι ευθύνες είναι ανάλογα με τα καθήκοντα που είχε στην κοινότητα εφόσον πληροί τα απαιτούμενα προσόντα του σχεδίου υπηρεσίας της θέσης.</a:t>
            </a:r>
          </a:p>
          <a:p>
            <a:pPr lvl="1" algn="just">
              <a:buFont typeface="Wingdings" pitchFamily="2" charset="2"/>
              <a:buChar char="q"/>
            </a:pPr>
            <a:endParaRPr lang="el-GR" sz="2900" dirty="0"/>
          </a:p>
          <a:p>
            <a:pPr algn="just"/>
            <a:r>
              <a:rPr lang="el-GR" sz="2900" b="1" dirty="0"/>
              <a:t>Πρόσληψη προσωπικού στα συμπλέγματα</a:t>
            </a:r>
          </a:p>
          <a:p>
            <a:pPr lvl="1" algn="just">
              <a:buFont typeface="Wingdings" pitchFamily="2" charset="2"/>
              <a:buChar char="q"/>
            </a:pPr>
            <a:r>
              <a:rPr lang="el-GR" sz="2900" dirty="0"/>
              <a:t>Για την πρόσληψη προσωπικού στα συμπλέγματα θα πρέπει να ακολουθούνται όλες οι διαδικασίες που απαιτούνται από το Νόμο. Το επόμενο διάστημα θα ετοιμαστούν τα σχέδια υπηρεσίας των θέσεων σε συνεργασία με το Υπουργείο Εσωτερικών και την Ένωση Κοινοτήτων Κύπρου.</a:t>
            </a:r>
          </a:p>
          <a:p>
            <a:pPr marL="457200" lvl="1" indent="0" algn="just">
              <a:buNone/>
            </a:pPr>
            <a:endParaRPr lang="el-GR" sz="2900" dirty="0"/>
          </a:p>
          <a:p>
            <a:pPr marL="342900" lvl="1" indent="-342900" algn="just">
              <a:buFont typeface="Arial" pitchFamily="34" charset="0"/>
              <a:buChar char="•"/>
            </a:pPr>
            <a:r>
              <a:rPr lang="el-GR" sz="2900" b="1" dirty="0"/>
              <a:t>Όροι εργασίας προσωπικού συμπλεγμάτων</a:t>
            </a:r>
          </a:p>
          <a:p>
            <a:pPr lvl="1" algn="just">
              <a:buFont typeface="Wingdings" pitchFamily="2" charset="2"/>
              <a:buChar char="q"/>
            </a:pPr>
            <a:r>
              <a:rPr lang="el-GR" sz="2900" dirty="0"/>
              <a:t>Οι όροι εργασίας του προσωπικού θα καθορίζονται όπως και σήμερα στα σχέδια υπηρεσίας των θέσεων, καθώς και στις εκάστοτε συλλογικές συμβάσεις. Για την εφαρμογή ενιαίων όρων εργασίας ετοιμάζεται </a:t>
            </a:r>
            <a:r>
              <a:rPr lang="el-GR" sz="2900" dirty="0" err="1"/>
              <a:t>παγκύπρια</a:t>
            </a:r>
            <a:r>
              <a:rPr lang="el-GR" sz="2900" dirty="0"/>
              <a:t> συλλογική σύμβαση μεταξύ της Ένωσης Κοινοτήτων Κύπρου και συντεχνιών. </a:t>
            </a:r>
          </a:p>
          <a:p>
            <a:pPr marL="0" lvl="1" indent="0" algn="just">
              <a:buNone/>
            </a:pPr>
            <a:endParaRPr lang="en-US" sz="2900" b="1" dirty="0"/>
          </a:p>
          <a:p>
            <a:pPr marL="457200" lvl="1" indent="0" algn="just">
              <a:buNone/>
            </a:pPr>
            <a:endParaRPr lang="el-GR" sz="2900" dirty="0"/>
          </a:p>
        </p:txBody>
      </p:sp>
    </p:spTree>
    <p:extLst>
      <p:ext uri="{BB962C8B-B14F-4D97-AF65-F5344CB8AC3E}">
        <p14:creationId xmlns:p14="http://schemas.microsoft.com/office/powerpoint/2010/main" val="2875232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a:normAutofit/>
          </a:bodyPr>
          <a:lstStyle/>
          <a:p>
            <a:r>
              <a:rPr lang="el-GR" sz="2800" b="1" dirty="0"/>
              <a:t>Καθορισμός ετήσιας κρατικής χορηγίας προς τα κοινοτικά συμβούλια και τα συμπλέγματα</a:t>
            </a:r>
          </a:p>
        </p:txBody>
      </p:sp>
      <p:sp>
        <p:nvSpPr>
          <p:cNvPr id="3" name="Θέση περιεχομένου 2"/>
          <p:cNvSpPr>
            <a:spLocks noGrp="1"/>
          </p:cNvSpPr>
          <p:nvPr>
            <p:ph sz="half" idx="2"/>
          </p:nvPr>
        </p:nvSpPr>
        <p:spPr>
          <a:xfrm>
            <a:off x="457200" y="1700808"/>
            <a:ext cx="4402832" cy="4824536"/>
          </a:xfrm>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a:normAutofit fontScale="92500" lnSpcReduction="20000"/>
          </a:bodyPr>
          <a:lstStyle/>
          <a:p>
            <a:pPr marL="0" indent="0" algn="ctr">
              <a:buNone/>
            </a:pPr>
            <a:endParaRPr lang="el-GR" sz="2800" b="1" dirty="0"/>
          </a:p>
          <a:p>
            <a:pPr marL="0" indent="0" algn="ctr">
              <a:buNone/>
            </a:pPr>
            <a:r>
              <a:rPr lang="el-GR" sz="2800" b="1" dirty="0"/>
              <a:t>Ετήσια κρατική χορηγία προς τα Κοινοτικά Συμβούλια</a:t>
            </a:r>
          </a:p>
          <a:p>
            <a:pPr algn="just"/>
            <a:endParaRPr lang="el-GR" sz="1800" dirty="0"/>
          </a:p>
          <a:p>
            <a:pPr marL="0" indent="0" algn="just">
              <a:buNone/>
            </a:pPr>
            <a:r>
              <a:rPr lang="el-GR" sz="2100" b="1" dirty="0"/>
              <a:t>Με το Υπουργείο Εσωτερικών συμφωνήθηκε όπως το ποσό της κρατικής χορηγίας που </a:t>
            </a:r>
            <a:r>
              <a:rPr lang="el-GR" sz="2100" b="1" dirty="0" smtClean="0"/>
              <a:t>θα παραχωρείται στις κοινότητες αυξηθεί σημαντικά. </a:t>
            </a:r>
            <a:endParaRPr lang="el-GR" sz="2100" b="1" dirty="0"/>
          </a:p>
          <a:p>
            <a:pPr marL="0" indent="0" algn="just">
              <a:buNone/>
            </a:pPr>
            <a:endParaRPr lang="el-GR" sz="2100" b="1" dirty="0"/>
          </a:p>
          <a:p>
            <a:pPr marL="0" indent="0" algn="just">
              <a:buNone/>
            </a:pPr>
            <a:r>
              <a:rPr lang="el-GR" sz="2100" b="1" dirty="0"/>
              <a:t>Με την εφαρμογή της μεταρρύθμισης, οι τρεις χορηγίες που παραχωρούνται σήμερα στα κοινοτικά συμβούλια θα ενοποιηθούν και θα γίνουν μία. Επίσης θα επανακαθοριστεί ο τρόπος κατανομής της κρατικής χορηγίας ώστε να κατανέμεται όσο το δυνατόν δικαιότερα και εξισορροπητικά.</a:t>
            </a:r>
          </a:p>
        </p:txBody>
      </p:sp>
      <p:sp>
        <p:nvSpPr>
          <p:cNvPr id="6" name="Θέση περιεχομένου 5"/>
          <p:cNvSpPr>
            <a:spLocks noGrp="1"/>
          </p:cNvSpPr>
          <p:nvPr>
            <p:ph sz="quarter" idx="4"/>
          </p:nvPr>
        </p:nvSpPr>
        <p:spPr>
          <a:xfrm>
            <a:off x="5148064" y="1700808"/>
            <a:ext cx="3538736" cy="4824536"/>
          </a:xfrm>
          <a:effectLst>
            <a:outerShdw blurRad="40000" dist="23000" dir="5400000" rotWithShape="0">
              <a:srgbClr val="000000">
                <a:alpha val="35000"/>
              </a:srgbClr>
            </a:outerShdw>
            <a:softEdge rad="63500"/>
          </a:effectLst>
        </p:spPr>
        <p:style>
          <a:lnRef idx="1">
            <a:schemeClr val="accent6"/>
          </a:lnRef>
          <a:fillRef idx="3">
            <a:schemeClr val="accent6"/>
          </a:fillRef>
          <a:effectRef idx="2">
            <a:schemeClr val="accent6"/>
          </a:effectRef>
          <a:fontRef idx="minor">
            <a:schemeClr val="lt1"/>
          </a:fontRef>
        </p:style>
        <p:txBody>
          <a:bodyPr>
            <a:normAutofit fontScale="85000" lnSpcReduction="10000"/>
          </a:bodyPr>
          <a:lstStyle/>
          <a:p>
            <a:pPr marL="0" indent="0" algn="ctr">
              <a:lnSpc>
                <a:spcPct val="90000"/>
              </a:lnSpc>
              <a:buNone/>
            </a:pPr>
            <a:endParaRPr lang="el-GR" sz="2800" b="1" dirty="0"/>
          </a:p>
          <a:p>
            <a:pPr marL="0" indent="0" algn="ctr">
              <a:lnSpc>
                <a:spcPct val="90000"/>
              </a:lnSpc>
              <a:buNone/>
            </a:pPr>
            <a:r>
              <a:rPr lang="el-GR" sz="2800" b="1" dirty="0"/>
              <a:t>Ετήσια κρατική χορηγία προς τα Συμπλέγματα Υπηρεσιών Κοινοτήτων </a:t>
            </a:r>
          </a:p>
          <a:p>
            <a:pPr marL="0" indent="0" algn="just">
              <a:buNone/>
            </a:pPr>
            <a:endParaRPr lang="el-GR" sz="2000" dirty="0"/>
          </a:p>
          <a:p>
            <a:pPr marL="0" indent="0">
              <a:buNone/>
            </a:pPr>
            <a:r>
              <a:rPr lang="el-GR" b="1" dirty="0"/>
              <a:t>Με το Υπουργείο Εσωτερικών συμφωνήθηκε όπως το κόστος </a:t>
            </a:r>
            <a:r>
              <a:rPr lang="el-GR" b="1" dirty="0" err="1"/>
              <a:t>εργοδότησης</a:t>
            </a:r>
            <a:r>
              <a:rPr lang="el-GR" b="1" dirty="0"/>
              <a:t> των βασικών θέσεων του οργανογράμματος των συμπλεγμάτων, χρηματοδοτείται με κρατική χορηγία, η οποία θα αποτελεί την κρατική χορηγία προς τα συμπλέγματα. </a:t>
            </a:r>
          </a:p>
        </p:txBody>
      </p:sp>
    </p:spTree>
    <p:extLst>
      <p:ext uri="{BB962C8B-B14F-4D97-AF65-F5344CB8AC3E}">
        <p14:creationId xmlns:p14="http://schemas.microsoft.com/office/powerpoint/2010/main" val="2816588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a:normAutofit/>
          </a:bodyPr>
          <a:lstStyle/>
          <a:p>
            <a:r>
              <a:rPr lang="el-GR" sz="2800" b="1" dirty="0"/>
              <a:t>Έδρα συμπλέγματος και λειτουργία γραφείων εξυπηρέτησης του κοινού</a:t>
            </a:r>
          </a:p>
        </p:txBody>
      </p:sp>
      <p:sp>
        <p:nvSpPr>
          <p:cNvPr id="3" name="Θέση περιεχομένου 2"/>
          <p:cNvSpPr>
            <a:spLocks noGrp="1"/>
          </p:cNvSpPr>
          <p:nvPr>
            <p:ph idx="1"/>
          </p:nvPr>
        </p:nvSpPr>
        <p:spPr>
          <a:xfrm>
            <a:off x="457200" y="1600200"/>
            <a:ext cx="8229600" cy="4925144"/>
          </a:xfrm>
          <a:effectLst>
            <a:outerShdw blurRad="40000" dist="20000" dir="5400000" rotWithShape="0">
              <a:srgbClr val="000000">
                <a:alpha val="38000"/>
              </a:srgbClr>
            </a:outerShdw>
            <a:softEdge rad="63500"/>
          </a:effectLst>
        </p:spPr>
        <p:style>
          <a:lnRef idx="1">
            <a:schemeClr val="accent6"/>
          </a:lnRef>
          <a:fillRef idx="2">
            <a:schemeClr val="accent6"/>
          </a:fillRef>
          <a:effectRef idx="1">
            <a:schemeClr val="accent6"/>
          </a:effectRef>
          <a:fontRef idx="minor">
            <a:schemeClr val="dk1"/>
          </a:fontRef>
        </p:style>
        <p:txBody>
          <a:bodyPr>
            <a:normAutofit fontScale="40000" lnSpcReduction="20000"/>
          </a:bodyPr>
          <a:lstStyle/>
          <a:p>
            <a:pPr algn="just"/>
            <a:endParaRPr lang="el-GR" sz="4000" b="1" dirty="0"/>
          </a:p>
          <a:p>
            <a:pPr algn="just"/>
            <a:r>
              <a:rPr lang="el-GR" sz="4000" b="1" dirty="0"/>
              <a:t>Στην έδρα του κάθε συμπλέγματος θα στεγαστούν τα γραφεία του προσωπικού του βασικού οργανογράμματος, όπως π.χ. του διευθυντή του συμπλέγματος, του λογιστικού λειτουργού, του μηχανικού </a:t>
            </a:r>
            <a:r>
              <a:rPr lang="el-GR" sz="4000" b="1" dirty="0" err="1"/>
              <a:t>κλπ</a:t>
            </a:r>
            <a:r>
              <a:rPr lang="el-GR" sz="4000" b="1" dirty="0"/>
              <a:t>, ενώ η εξυπηρέτηση του κοινού θα συνεχίσει να γίνεται όπως και σήμερα, με τη λειτουργία γραφείων εξυπηρέτησης του κοινού στα γραφεία των κοινοτικών συμβουλίων.</a:t>
            </a:r>
          </a:p>
          <a:p>
            <a:pPr algn="just"/>
            <a:endParaRPr lang="el-GR" sz="4000" b="1" dirty="0"/>
          </a:p>
          <a:p>
            <a:pPr algn="just"/>
            <a:r>
              <a:rPr lang="el-GR" sz="4000" b="1" dirty="0"/>
              <a:t>Η έδρα του συμπλέγματος θα καθοριστεί από τους υφιστάμενους Κοινοτάρχες πριν την 1/7/2024 ενώ μπορεί να αλλάξει στο μέλλον, με έγκριση όμως του Υπουργού Εσωτερικών. </a:t>
            </a:r>
          </a:p>
          <a:p>
            <a:pPr algn="just"/>
            <a:endParaRPr lang="el-GR" sz="4000" b="1" dirty="0"/>
          </a:p>
          <a:p>
            <a:pPr algn="just"/>
            <a:r>
              <a:rPr lang="el-GR" sz="4000" b="1" dirty="0"/>
              <a:t>Η έδρα του Συμπλέγματος θα πρέπει να επιλεγεί λαμβάνοντας υπόψη τις υφιστάμενες κτηριακές δυνατότητες της κοινότητας, τη γεωγραφική της θέση σε σχέση με τις υπόλοιπες κοινότητες του συμπλέγματος και την πληθυσμιακή κατανομή των κατοίκων του συμπλέγματος.</a:t>
            </a:r>
          </a:p>
          <a:p>
            <a:pPr marL="0" indent="0" algn="just">
              <a:buNone/>
            </a:pPr>
            <a:endParaRPr lang="el-GR" sz="4000" b="1" dirty="0"/>
          </a:p>
          <a:p>
            <a:pPr algn="just"/>
            <a:r>
              <a:rPr lang="el-GR" sz="4000" b="1" dirty="0"/>
              <a:t>Ο χρόνος λειτουργίας των γραφείων εξυπηρέτησης του κοινού στα γραφεία των κοινοτικών συμβουλίων θα είναι ανάλογος των αναγκών και θα επιβαρύνει τα ταμεία των κοινοτικών συμβουλίων.</a:t>
            </a:r>
          </a:p>
          <a:p>
            <a:pPr lvl="1" algn="just">
              <a:buFont typeface="Wingdings" pitchFamily="2" charset="2"/>
              <a:buChar char="q"/>
            </a:pPr>
            <a:endParaRPr lang="el-GR" sz="4000" dirty="0"/>
          </a:p>
          <a:p>
            <a:pPr marL="0" indent="0" algn="just">
              <a:buNone/>
            </a:pPr>
            <a:endParaRPr lang="el-GR" sz="4000" dirty="0"/>
          </a:p>
          <a:p>
            <a:endParaRPr lang="el-GR" dirty="0"/>
          </a:p>
        </p:txBody>
      </p:sp>
    </p:spTree>
    <p:extLst>
      <p:ext uri="{BB962C8B-B14F-4D97-AF65-F5344CB8AC3E}">
        <p14:creationId xmlns:p14="http://schemas.microsoft.com/office/powerpoint/2010/main" val="3837075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A57C20-E66F-759D-70C0-D3DFD7A6E8A9}"/>
              </a:ext>
            </a:extLst>
          </p:cNvPr>
          <p:cNvSpPr>
            <a:spLocks noGrp="1"/>
          </p:cNvSpPr>
          <p:nvPr>
            <p:ph type="title"/>
          </p:nvPr>
        </p:nvSpPr>
        <p:spPr>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p>
            <a:r>
              <a:rPr lang="el-GR" sz="2800" b="1" dirty="0">
                <a:solidFill>
                  <a:schemeClr val="lt1"/>
                </a:solidFill>
                <a:latin typeface="+mn-lt"/>
                <a:ea typeface="+mn-ea"/>
                <a:cs typeface="+mn-cs"/>
              </a:rPr>
              <a:t>Συνεισφορά κοινοτικών συμβουλίων στο ταμείο του συμπλέγματος</a:t>
            </a:r>
            <a:endParaRPr lang="x-none" sz="2800" b="1" dirty="0">
              <a:solidFill>
                <a:schemeClr val="lt1"/>
              </a:solidFill>
              <a:latin typeface="+mn-lt"/>
              <a:ea typeface="+mn-ea"/>
              <a:cs typeface="+mn-cs"/>
            </a:endParaRPr>
          </a:p>
        </p:txBody>
      </p:sp>
      <p:sp>
        <p:nvSpPr>
          <p:cNvPr id="3" name="Content Placeholder 2">
            <a:extLst>
              <a:ext uri="{FF2B5EF4-FFF2-40B4-BE49-F238E27FC236}">
                <a16:creationId xmlns:a16="http://schemas.microsoft.com/office/drawing/2014/main" xmlns="" id="{822B8FBD-9786-87C2-976C-11C0866C90B9}"/>
              </a:ext>
            </a:extLst>
          </p:cNvPr>
          <p:cNvSpPr>
            <a:spLocks noGrp="1"/>
          </p:cNvSpPr>
          <p:nvPr>
            <p:ph idx="1"/>
          </p:nvPr>
        </p:nvSpPr>
        <p:spPr>
          <a:solidFill>
            <a:schemeClr val="accent6">
              <a:lumMod val="60000"/>
              <a:lumOff val="40000"/>
            </a:schemeClr>
          </a:solidFill>
        </p:spPr>
        <p:txBody>
          <a:bodyPr>
            <a:normAutofit lnSpcReduction="10000"/>
          </a:bodyPr>
          <a:lstStyle/>
          <a:p>
            <a:pPr lvl="0" algn="just">
              <a:buFont typeface="Wingdings" panose="05000000000000000000" pitchFamily="2" charset="2"/>
              <a:buChar char="q"/>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Για τα λειτουργικά έξοδα του συμπλέγματος η συνεισφορά του κάθε κοινοτικού συμβουλίου στο ταμείο του συμπλέγματος μπορεί να κατανέμεται ως ακολούθως σύμφωνα με απόφαση του συμπλέγματος:</a:t>
            </a:r>
          </a:p>
          <a:p>
            <a:pPr marL="0" lvl="0" indent="0" algn="just">
              <a:buNone/>
            </a:pP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lvl="0" algn="just">
              <a:buFont typeface="Courier New" panose="02070309020205020404" pitchFamily="49" charset="0"/>
              <a:buChar char="o"/>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Η κάθε κοινότητα να συνεισφέρει με βάση τον πληθυσμό της.</a:t>
            </a:r>
            <a:endParaRPr lang="x-none" sz="1800" b="1" dirty="0">
              <a:effectLst/>
              <a:latin typeface="Calibri" panose="020F0502020204030204" pitchFamily="34" charset="0"/>
              <a:ea typeface="Calibri" panose="020F0502020204030204" pitchFamily="34" charset="0"/>
              <a:cs typeface="Times New Roman" panose="02020603050405020304" pitchFamily="18" charset="0"/>
            </a:endParaRPr>
          </a:p>
          <a:p>
            <a:pPr lvl="0" algn="just">
              <a:buFont typeface="Courier New" panose="02070309020205020404" pitchFamily="49" charset="0"/>
              <a:buChar char="o"/>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Η κάθε κοινότητα να συνεισφέρει εξ’ ίσου ανεξάρτητα από τον πληθυσμό της.</a:t>
            </a:r>
            <a:endParaRPr lang="x-none" sz="1800" b="1" dirty="0">
              <a:effectLst/>
              <a:latin typeface="Calibri" panose="020F0502020204030204" pitchFamily="34" charset="0"/>
              <a:ea typeface="Calibri" panose="020F0502020204030204" pitchFamily="34" charset="0"/>
              <a:cs typeface="Times New Roman" panose="02020603050405020304" pitchFamily="18" charset="0"/>
            </a:endParaRPr>
          </a:p>
          <a:p>
            <a:pPr lvl="0" algn="just">
              <a:buFont typeface="Courier New" panose="02070309020205020404" pitchFamily="49" charset="0"/>
              <a:buChar char="o"/>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Η κάθε κοινότητα να συνεισφέρει ένα μέρος του κόστους εξ’ ίσου και ένα μέρος με βάση τον πληθυσμό της.</a:t>
            </a:r>
          </a:p>
          <a:p>
            <a:pPr marL="342900" lvl="0" indent="-342900" algn="just">
              <a:buFont typeface="Symbol" panose="05050102010706020507" pitchFamily="18" charset="2"/>
              <a:buChar char=""/>
            </a:pPr>
            <a:endParaRPr lang="el-GR" sz="1800" b="1" dirty="0">
              <a:latin typeface="Calibri" panose="020F0502020204030204" pitchFamily="34" charset="0"/>
              <a:ea typeface="Calibri" panose="020F0502020204030204" pitchFamily="34" charset="0"/>
              <a:cs typeface="Times New Roman" panose="02020603050405020304" pitchFamily="18" charset="0"/>
            </a:endParaRPr>
          </a:p>
          <a:p>
            <a:pPr lvl="0" algn="just">
              <a:buFont typeface="Wingdings" panose="05000000000000000000" pitchFamily="2" charset="2"/>
              <a:buChar char="q"/>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Η συνεισφορά επίσης, μπορεί να καθορίζεται και ανάλογα από το είδος των παρεχόμενων υπηρεσιών. Π.χ. Για την αποκομιδή των σκυβάλων μπορεί να καθορίζεται ανάλογα από το βάρος των σκυβάλων, για τον καθαρισμό των πάρκων από τον αριθμό του πάρκων </a:t>
            </a:r>
            <a:r>
              <a:rPr lang="el-GR" sz="1800" b="1" dirty="0" err="1">
                <a:effectLst/>
                <a:latin typeface="Calibri" panose="020F0502020204030204" pitchFamily="34" charset="0"/>
                <a:ea typeface="Calibri" panose="020F0502020204030204" pitchFamily="34" charset="0"/>
                <a:cs typeface="Times New Roman" panose="02020603050405020304" pitchFamily="18" charset="0"/>
              </a:rPr>
              <a:t>κ.ο.κ.</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lvl="0" algn="just">
              <a:buFont typeface="Wingdings" panose="05000000000000000000" pitchFamily="2" charset="2"/>
              <a:buChar char="q"/>
            </a:pPr>
            <a:endParaRPr lang="el-GR" sz="1800" b="1" dirty="0">
              <a:latin typeface="Calibri" panose="020F0502020204030204" pitchFamily="34" charset="0"/>
              <a:ea typeface="Calibri" panose="020F0502020204030204" pitchFamily="34" charset="0"/>
              <a:cs typeface="Times New Roman" panose="02020603050405020304" pitchFamily="18" charset="0"/>
            </a:endParaRPr>
          </a:p>
          <a:p>
            <a:pPr lvl="0" algn="just">
              <a:buFont typeface="Wingdings" panose="05000000000000000000" pitchFamily="2" charset="2"/>
              <a:buChar char="q"/>
            </a:pPr>
            <a:r>
              <a:rPr lang="el-GR" sz="1800" b="1" dirty="0">
                <a:effectLst/>
                <a:latin typeface="Calibri" panose="020F0502020204030204" pitchFamily="34" charset="0"/>
                <a:ea typeface="Calibri" panose="020F0502020204030204" pitchFamily="34" charset="0"/>
                <a:cs typeface="Times New Roman" panose="02020603050405020304" pitchFamily="18" charset="0"/>
              </a:rPr>
              <a:t>Για το ύψος της συνεισφοράς, μπορεί να υποβληθεί ένσταση στον Υπουργό Εσωτερικών.</a:t>
            </a:r>
            <a:endParaRPr lang="x-none"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x-none" dirty="0"/>
          </a:p>
        </p:txBody>
      </p:sp>
    </p:spTree>
    <p:extLst>
      <p:ext uri="{BB962C8B-B14F-4D97-AF65-F5344CB8AC3E}">
        <p14:creationId xmlns:p14="http://schemas.microsoft.com/office/powerpoint/2010/main" val="2046523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p>
            <a:r>
              <a:rPr lang="el-GR" sz="2800" b="1" dirty="0">
                <a:solidFill>
                  <a:schemeClr val="lt1"/>
                </a:solidFill>
                <a:latin typeface="+mn-lt"/>
                <a:ea typeface="+mn-ea"/>
                <a:cs typeface="+mn-cs"/>
              </a:rPr>
              <a:t>Διαχείριση υφιστάμενου </a:t>
            </a:r>
            <a:r>
              <a:rPr lang="el-GR" sz="2800" b="1" dirty="0" smtClean="0">
                <a:solidFill>
                  <a:schemeClr val="lt1"/>
                </a:solidFill>
                <a:latin typeface="+mn-lt"/>
                <a:ea typeface="+mn-ea"/>
                <a:cs typeface="+mn-cs"/>
              </a:rPr>
              <a:t>προσωπικού</a:t>
            </a:r>
            <a:endParaRPr lang="el-GR" sz="2800" b="1" dirty="0">
              <a:solidFill>
                <a:schemeClr val="lt1"/>
              </a:solidFill>
              <a:latin typeface="+mn-lt"/>
              <a:ea typeface="+mn-ea"/>
              <a:cs typeface="+mn-cs"/>
            </a:endParaRPr>
          </a:p>
        </p:txBody>
      </p:sp>
      <p:sp>
        <p:nvSpPr>
          <p:cNvPr id="3" name="Θέση περιεχομένου 2"/>
          <p:cNvSpPr>
            <a:spLocks noGrp="1"/>
          </p:cNvSpPr>
          <p:nvPr>
            <p:ph idx="1"/>
          </p:nvPr>
        </p:nvSpPr>
        <p:spPr>
          <a:effectLst>
            <a:outerShdw blurRad="40000" dist="20000" dir="5400000" rotWithShape="0">
              <a:srgbClr val="000000">
                <a:alpha val="38000"/>
              </a:srgbClr>
            </a:outerShdw>
            <a:softEdge rad="63500"/>
          </a:effectLst>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fontScale="40000" lnSpcReduction="20000"/>
          </a:bodyPr>
          <a:lstStyle/>
          <a:p>
            <a:pPr marL="0" indent="0" algn="just">
              <a:buNone/>
            </a:pPr>
            <a:endParaRPr lang="el-GR" sz="4000" b="1" dirty="0" smtClean="0">
              <a:solidFill>
                <a:schemeClr val="dk1"/>
              </a:solidFill>
            </a:endParaRPr>
          </a:p>
          <a:p>
            <a:pPr marL="0" indent="0" algn="just">
              <a:buNone/>
            </a:pPr>
            <a:r>
              <a:rPr lang="en-US" sz="4000" b="1" dirty="0" smtClean="0">
                <a:solidFill>
                  <a:schemeClr val="dk1"/>
                </a:solidFill>
              </a:rPr>
              <a:t>T</a:t>
            </a:r>
            <a:r>
              <a:rPr lang="el-GR" sz="4000" b="1" dirty="0">
                <a:solidFill>
                  <a:schemeClr val="dk1"/>
                </a:solidFill>
              </a:rPr>
              <a:t>ο κάθε κοινοτικό συμβούλιο θα πρέπει να αξιολογήσει τις ανάγκες του σε προσωπικό για την εξυπηρέτηση του κοινού της κοινότητας του</a:t>
            </a:r>
            <a:r>
              <a:rPr lang="en-US" sz="4000" b="1" dirty="0">
                <a:solidFill>
                  <a:schemeClr val="dk1"/>
                </a:solidFill>
              </a:rPr>
              <a:t> </a:t>
            </a:r>
            <a:r>
              <a:rPr lang="el-GR" sz="4000" b="1" dirty="0">
                <a:solidFill>
                  <a:schemeClr val="dk1"/>
                </a:solidFill>
              </a:rPr>
              <a:t>και να αποφασίσει: </a:t>
            </a:r>
          </a:p>
          <a:p>
            <a:pPr algn="just"/>
            <a:endParaRPr lang="el-GR" sz="4000" b="1" dirty="0">
              <a:solidFill>
                <a:schemeClr val="dk1"/>
              </a:solidFill>
            </a:endParaRPr>
          </a:p>
          <a:p>
            <a:pPr algn="just"/>
            <a:r>
              <a:rPr lang="el-GR" sz="4000" b="1" dirty="0">
                <a:solidFill>
                  <a:schemeClr val="dk1"/>
                </a:solidFill>
              </a:rPr>
              <a:t>Τυχόν παραμονή υπαλλήλου για την εξυπηρέτηση του κοινού σε μία μόνο κοινότητα. Τέτοιες περιπτώσεις πρέπει να είναι απόλυτα δικαιολογημένες στη βάση του κοινού που θα πρέπει να εξυπηρετεί το προσωπικό. </a:t>
            </a:r>
            <a:endParaRPr lang="el-GR" sz="4000" b="1" dirty="0" smtClean="0">
              <a:solidFill>
                <a:schemeClr val="dk1"/>
              </a:solidFill>
            </a:endParaRPr>
          </a:p>
          <a:p>
            <a:pPr marL="0" indent="0" algn="just">
              <a:buNone/>
            </a:pPr>
            <a:endParaRPr lang="el-GR" sz="4000" b="1" dirty="0">
              <a:solidFill>
                <a:schemeClr val="dk1"/>
              </a:solidFill>
            </a:endParaRPr>
          </a:p>
          <a:p>
            <a:pPr algn="just"/>
            <a:r>
              <a:rPr lang="el-GR" sz="4000" b="1" dirty="0">
                <a:solidFill>
                  <a:schemeClr val="dk1"/>
                </a:solidFill>
              </a:rPr>
              <a:t>Τυχόν μετακινήσεις υπαλλήλων </a:t>
            </a:r>
            <a:r>
              <a:rPr lang="el-GR" sz="4000" b="1" dirty="0" smtClean="0">
                <a:solidFill>
                  <a:schemeClr val="dk1"/>
                </a:solidFill>
              </a:rPr>
              <a:t>και εργατών για </a:t>
            </a:r>
            <a:r>
              <a:rPr lang="el-GR" sz="4000" b="1" dirty="0">
                <a:solidFill>
                  <a:schemeClr val="dk1"/>
                </a:solidFill>
              </a:rPr>
              <a:t>την κάλυψη των αναγκών άλλων κοινοτήτων του συμπλέγματος σε ότι αφορά την εξυπηρέτηση του κοινού</a:t>
            </a:r>
            <a:r>
              <a:rPr lang="el-GR" sz="4000" b="1" dirty="0" smtClean="0">
                <a:solidFill>
                  <a:schemeClr val="dk1"/>
                </a:solidFill>
              </a:rPr>
              <a:t>.</a:t>
            </a:r>
          </a:p>
          <a:p>
            <a:pPr marL="0" indent="0" algn="just">
              <a:buNone/>
            </a:pPr>
            <a:endParaRPr lang="el-GR" sz="4000" b="1" dirty="0">
              <a:solidFill>
                <a:schemeClr val="dk1"/>
              </a:solidFill>
            </a:endParaRPr>
          </a:p>
          <a:p>
            <a:pPr algn="just"/>
            <a:r>
              <a:rPr lang="el-GR" sz="4000" b="1" dirty="0">
                <a:solidFill>
                  <a:schemeClr val="dk1"/>
                </a:solidFill>
              </a:rPr>
              <a:t>Μετακινήσεις υπαλλήλων </a:t>
            </a:r>
            <a:r>
              <a:rPr lang="el-GR" sz="4000" b="1" dirty="0" smtClean="0">
                <a:solidFill>
                  <a:schemeClr val="dk1"/>
                </a:solidFill>
              </a:rPr>
              <a:t>και εργατών για την εκτέλεση καθηκόντων σε επίπεδο συμπλέγματος.</a:t>
            </a:r>
            <a:endParaRPr lang="el-GR" sz="4000" b="1" dirty="0">
              <a:solidFill>
                <a:schemeClr val="dk1"/>
              </a:solidFill>
            </a:endParaRPr>
          </a:p>
          <a:p>
            <a:pPr algn="just"/>
            <a:endParaRPr lang="el-GR" sz="4000" b="1" dirty="0">
              <a:solidFill>
                <a:schemeClr val="dk1"/>
              </a:solidFill>
            </a:endParaRPr>
          </a:p>
          <a:p>
            <a:pPr marL="0" indent="0" algn="just">
              <a:buNone/>
            </a:pPr>
            <a:r>
              <a:rPr lang="el-GR" sz="4000" b="1" dirty="0">
                <a:solidFill>
                  <a:schemeClr val="dk1"/>
                </a:solidFill>
              </a:rPr>
              <a:t>Το εργοδοτικό κόστος των πιο πάνω </a:t>
            </a:r>
            <a:r>
              <a:rPr lang="el-GR" sz="4000" b="1" dirty="0" smtClean="0">
                <a:solidFill>
                  <a:schemeClr val="dk1"/>
                </a:solidFill>
              </a:rPr>
              <a:t>υπαλλήλων και εργατών, </a:t>
            </a:r>
            <a:r>
              <a:rPr lang="el-GR" sz="4000" b="1" dirty="0">
                <a:solidFill>
                  <a:schemeClr val="dk1"/>
                </a:solidFill>
              </a:rPr>
              <a:t>θα καταμερίζεται ανάλογα από τον χρόνο εργασίας του</a:t>
            </a:r>
            <a:r>
              <a:rPr lang="el-GR" sz="4000" b="1" dirty="0" smtClean="0">
                <a:solidFill>
                  <a:schemeClr val="dk1"/>
                </a:solidFill>
              </a:rPr>
              <a:t>. </a:t>
            </a:r>
            <a:r>
              <a:rPr lang="el-GR" sz="4000" b="1" dirty="0" smtClean="0"/>
              <a:t>Με τον ίδιο τρόπο θα γίνεται και η διαχείριση νέου προσωπικού που θα προσληφθεί για θέσεις που δεν συγκαταλέγονται στις βασικές θέσεις του οργανογράμματος.</a:t>
            </a:r>
            <a:endParaRPr lang="el-GR" sz="4000" b="1" dirty="0">
              <a:solidFill>
                <a:schemeClr val="dk1"/>
              </a:solidFill>
            </a:endParaRPr>
          </a:p>
        </p:txBody>
      </p:sp>
    </p:spTree>
    <p:extLst>
      <p:ext uri="{BB962C8B-B14F-4D97-AF65-F5344CB8AC3E}">
        <p14:creationId xmlns:p14="http://schemas.microsoft.com/office/powerpoint/2010/main" val="525284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Τίτλος 1"/>
          <p:cNvSpPr>
            <a:spLocks noGrp="1"/>
          </p:cNvSpPr>
          <p:nvPr>
            <p:ph type="title"/>
          </p:nvPr>
        </p:nvSpPr>
        <p:spPr>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p>
            <a:r>
              <a:rPr lang="el-GR" sz="2800" b="1" dirty="0" smtClean="0">
                <a:solidFill>
                  <a:schemeClr val="lt1"/>
                </a:solidFill>
                <a:latin typeface="+mn-lt"/>
                <a:ea typeface="+mn-ea"/>
                <a:cs typeface="+mn-cs"/>
              </a:rPr>
              <a:t>Οχήματα </a:t>
            </a:r>
            <a:r>
              <a:rPr lang="el-GR" sz="2800" b="1" dirty="0">
                <a:solidFill>
                  <a:schemeClr val="lt1"/>
                </a:solidFill>
                <a:latin typeface="+mn-lt"/>
                <a:ea typeface="+mn-ea"/>
                <a:cs typeface="+mn-cs"/>
              </a:rPr>
              <a:t>και εξοπλισμός για χρήση από το προσωπικό του </a:t>
            </a:r>
            <a:r>
              <a:rPr lang="el-GR" sz="2800" b="1" dirty="0" smtClean="0">
                <a:solidFill>
                  <a:schemeClr val="lt1"/>
                </a:solidFill>
                <a:latin typeface="+mn-lt"/>
                <a:ea typeface="+mn-ea"/>
                <a:cs typeface="+mn-cs"/>
              </a:rPr>
              <a:t>συμπλέγματος</a:t>
            </a:r>
            <a:endParaRPr lang="el-GR" sz="2800" b="1" dirty="0">
              <a:solidFill>
                <a:schemeClr val="lt1"/>
              </a:solidFill>
              <a:latin typeface="+mn-lt"/>
              <a:ea typeface="+mn-ea"/>
              <a:cs typeface="+mn-cs"/>
            </a:endParaRPr>
          </a:p>
        </p:txBody>
      </p:sp>
      <p:sp>
        <p:nvSpPr>
          <p:cNvPr id="3" name="Θέση περιεχομένου 2"/>
          <p:cNvSpPr>
            <a:spLocks noGrp="1"/>
          </p:cNvSpPr>
          <p:nvPr>
            <p:ph idx="1"/>
          </p:nvPr>
        </p:nvSpPr>
        <p:spPr>
          <a:effectLst>
            <a:outerShdw blurRad="40000" dist="20000" dir="5400000" rotWithShape="0">
              <a:srgbClr val="000000">
                <a:alpha val="38000"/>
              </a:srgbClr>
            </a:outerShdw>
            <a:softEdge rad="63500"/>
          </a:effectLst>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fontScale="47500" lnSpcReduction="20000"/>
          </a:bodyPr>
          <a:lstStyle/>
          <a:p>
            <a:pPr marL="0" indent="0" algn="just">
              <a:buNone/>
            </a:pPr>
            <a:r>
              <a:rPr lang="el-GR" sz="4000" b="1" dirty="0"/>
              <a:t>Το  κάθε κοινοτικό συμβούλιο θα πρέπει να αξιολογήσει ποια οχήματα και εξοπλισμό επιθυμεί να διατηρήσει για δική του αποκλειστική χρήση και ποια μπορεί να διαθέσει για τις ανάγκες του προσωπικού του συμπλέγματος, λαμβάνοντας υπόψη τις αποφάσεις που θα ληφθούν σε σχέση με τη διαχείριση του </a:t>
            </a:r>
            <a:r>
              <a:rPr lang="el-GR" sz="4000" b="1" dirty="0" smtClean="0"/>
              <a:t>προσωπικού.</a:t>
            </a:r>
            <a:endParaRPr lang="el-GR" sz="4000" b="1" dirty="0"/>
          </a:p>
          <a:p>
            <a:pPr marL="0" indent="0" algn="just">
              <a:buNone/>
            </a:pPr>
            <a:endParaRPr lang="el-GR" sz="4000" b="1" dirty="0"/>
          </a:p>
          <a:p>
            <a:pPr marL="0" indent="0" algn="just">
              <a:buNone/>
            </a:pPr>
            <a:r>
              <a:rPr lang="el-GR" sz="4000" b="1" dirty="0" smtClean="0"/>
              <a:t>Τα </a:t>
            </a:r>
            <a:r>
              <a:rPr lang="el-GR" sz="4000" b="1" dirty="0"/>
              <a:t>οχήματα και ο εξοπλισμός που θα παραχωρηθούν για χρήση από το σύμπλεγμα μπορούν να παραμείνουν ως περιουσιακά στοιχεία των Κοινοτικών Συμβουλίων έως να αντικατασταθούν σταδιακά στο μέλλον με άλλα οχήματα και εξοπλισμό που θα αποκτήσει το σύμπλεγμα ως η παράγραφος 6 πιο κάτω. </a:t>
            </a:r>
            <a:endParaRPr lang="el-GR" sz="4000" b="1" dirty="0" smtClean="0"/>
          </a:p>
          <a:p>
            <a:pPr marL="0" indent="0" algn="just">
              <a:buNone/>
            </a:pPr>
            <a:endParaRPr lang="el-GR" sz="4000" b="1" dirty="0"/>
          </a:p>
          <a:p>
            <a:pPr marL="0" indent="0" algn="just">
              <a:buNone/>
            </a:pPr>
            <a:r>
              <a:rPr lang="el-GR" sz="4000" b="1" dirty="0" smtClean="0"/>
              <a:t>Το Σύμπλεγμα μπορεί να </a:t>
            </a:r>
            <a:r>
              <a:rPr lang="el-GR" sz="4000" b="1" dirty="0"/>
              <a:t>αποφασίσει την αγορά νέων οχημάτων και εξοπλισμού σε περίπτωση που διαπιστώσει ότι τα υφιστάμενα διαθέσιμα οχήματα και εξοπλισμός δεν αρκούν για τις ανάγκες του προσωπικού του συμπλέγματος. Σε τέτοια περίπτωση θα πρέπει να ληφθεί σχετική πρόνοια στον Προϋπολογισμό του Συμπλέγματος για το έτος </a:t>
            </a:r>
            <a:r>
              <a:rPr lang="el-GR" sz="4000" b="1" dirty="0" smtClean="0"/>
              <a:t>2024 και να αποφασιστεί η κατανομή της δαπάνης. </a:t>
            </a:r>
          </a:p>
          <a:p>
            <a:pPr marL="0" indent="0" algn="just">
              <a:buNone/>
            </a:pPr>
            <a:endParaRPr lang="el-GR" sz="4000" b="1" dirty="0"/>
          </a:p>
          <a:p>
            <a:pPr marL="0" indent="0" algn="just">
              <a:buNone/>
            </a:pPr>
            <a:endParaRPr lang="el-GR" sz="4000" b="1" dirty="0">
              <a:solidFill>
                <a:schemeClr val="dk1"/>
              </a:solidFill>
            </a:endParaRPr>
          </a:p>
        </p:txBody>
      </p:sp>
    </p:spTree>
    <p:extLst>
      <p:ext uri="{BB962C8B-B14F-4D97-AF65-F5344CB8AC3E}">
        <p14:creationId xmlns:p14="http://schemas.microsoft.com/office/powerpoint/2010/main" val="3068827239"/>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cene3d>
            <a:camera prst="orthographicFront"/>
            <a:lightRig rig="threePt" dir="t"/>
          </a:scene3d>
          <a:sp3d>
            <a:bevelT w="165100" prst="coolSlant"/>
          </a:sp3d>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p>
            <a:r>
              <a:rPr lang="el-GR" sz="2800" b="1" dirty="0">
                <a:solidFill>
                  <a:schemeClr val="lt1"/>
                </a:solidFill>
                <a:latin typeface="+mn-lt"/>
                <a:ea typeface="+mn-ea"/>
                <a:cs typeface="+mn-cs"/>
              </a:rPr>
              <a:t>Λογισμικό σύστημα συμπλέγματος και κοινοτικών συμβουλίων</a:t>
            </a:r>
          </a:p>
        </p:txBody>
      </p:sp>
      <p:sp>
        <p:nvSpPr>
          <p:cNvPr id="3" name="Θέση περιεχομένου 2"/>
          <p:cNvSpPr>
            <a:spLocks noGrp="1"/>
          </p:cNvSpPr>
          <p:nvPr>
            <p:ph idx="1"/>
          </p:nvPr>
        </p:nvSpPr>
        <p:spPr>
          <a:effectLst>
            <a:outerShdw blurRad="40000" dist="20000" dir="5400000" rotWithShape="0">
              <a:srgbClr val="000000">
                <a:alpha val="38000"/>
              </a:srgbClr>
            </a:outerShdw>
            <a:softEdge rad="63500"/>
          </a:effectLst>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fontScale="62500" lnSpcReduction="20000"/>
          </a:bodyPr>
          <a:lstStyle/>
          <a:p>
            <a:pPr marL="0" indent="0" algn="just">
              <a:buNone/>
            </a:pPr>
            <a:endParaRPr lang="el-GR" sz="4000" b="1" dirty="0" smtClean="0">
              <a:solidFill>
                <a:schemeClr val="dk1"/>
              </a:solidFill>
            </a:endParaRPr>
          </a:p>
          <a:p>
            <a:pPr marL="0" indent="0" algn="just">
              <a:buNone/>
            </a:pPr>
            <a:r>
              <a:rPr lang="el-GR" sz="4000" b="1" dirty="0" smtClean="0">
                <a:solidFill>
                  <a:schemeClr val="dk1"/>
                </a:solidFill>
              </a:rPr>
              <a:t>Τα </a:t>
            </a:r>
            <a:r>
              <a:rPr lang="el-GR" sz="4000" b="1" dirty="0">
                <a:solidFill>
                  <a:schemeClr val="dk1"/>
                </a:solidFill>
              </a:rPr>
              <a:t>υφιστάμενα λογισμικά συστήματα των Κοινοτήτων θα πρέπει να ενταχθούν σε ένα ενιαίο λογισμικό σύστημα το οποίο θα πρέπει να  δίνει τη δυνατότητα στην υπηρεσία του Συμπλέγματος να λειτουργεί κεντρικά, ταυτόχρονα όμως να διατηρεί τη δυνατότητα για «ξεχωριστή» λειτουργία της κάθε κοινότητας</a:t>
            </a:r>
            <a:r>
              <a:rPr lang="el-GR" sz="4000" b="1" dirty="0" smtClean="0">
                <a:solidFill>
                  <a:schemeClr val="dk1"/>
                </a:solidFill>
              </a:rPr>
              <a:t>.</a:t>
            </a:r>
          </a:p>
          <a:p>
            <a:pPr marL="0" indent="0" algn="just">
              <a:buNone/>
            </a:pPr>
            <a:endParaRPr lang="el-GR" sz="4000" b="1" dirty="0">
              <a:solidFill>
                <a:schemeClr val="dk1"/>
              </a:solidFill>
            </a:endParaRPr>
          </a:p>
          <a:p>
            <a:pPr marL="0" indent="0" algn="just">
              <a:buNone/>
            </a:pPr>
            <a:r>
              <a:rPr lang="el-GR" sz="4000" b="1" dirty="0">
                <a:solidFill>
                  <a:schemeClr val="dk1"/>
                </a:solidFill>
              </a:rPr>
              <a:t>Για το σκοπό αυτό το κάθε σύμπλεγμα θα πρέπει να εξασφαλίσει ένα λογισμικό σύστημα το οποίο θα πρέπει να καλύπτει τις πιο πάνω απαιτήσεις. Για σκοπούς υποβοήθησης των συμπλεγμάτων ετοιμάστηκαν όροι ζήτησης προσφορών. </a:t>
            </a:r>
          </a:p>
        </p:txBody>
      </p:sp>
    </p:spTree>
    <p:extLst>
      <p:ext uri="{BB962C8B-B14F-4D97-AF65-F5344CB8AC3E}">
        <p14:creationId xmlns:p14="http://schemas.microsoft.com/office/powerpoint/2010/main" val="4265523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778A475-BB39-4ABC-4083-C27ACDDC9455}"/>
              </a:ext>
            </a:extLst>
          </p:cNvPr>
          <p:cNvSpPr>
            <a:spLocks noGrp="1"/>
          </p:cNvSpPr>
          <p:nvPr>
            <p:ph idx="1"/>
          </p:nvPr>
        </p:nvSpPr>
        <p:spPr>
          <a:xfrm>
            <a:off x="457200" y="1916832"/>
            <a:ext cx="8229600" cy="3096344"/>
          </a:xfrm>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ormAutofit/>
          </a:bodyPr>
          <a:lstStyle/>
          <a:p>
            <a:pPr marL="0" indent="0" algn="ctr">
              <a:buNone/>
            </a:pPr>
            <a:endParaRPr lang="el-GR" sz="3600" b="1" dirty="0">
              <a:solidFill>
                <a:schemeClr val="lt1"/>
              </a:solidFill>
            </a:endParaRPr>
          </a:p>
          <a:p>
            <a:pPr marL="0" indent="0" algn="ctr">
              <a:buNone/>
            </a:pPr>
            <a:endParaRPr lang="el-GR" sz="3600" b="1" dirty="0">
              <a:solidFill>
                <a:schemeClr val="lt1"/>
              </a:solidFill>
            </a:endParaRPr>
          </a:p>
          <a:p>
            <a:pPr marL="0" indent="0" algn="ctr">
              <a:buNone/>
            </a:pPr>
            <a:r>
              <a:rPr lang="el-GR" sz="3600" b="1" dirty="0">
                <a:solidFill>
                  <a:schemeClr val="lt1"/>
                </a:solidFill>
              </a:rPr>
              <a:t>Ευχαριστώ για την προσοχή σας!</a:t>
            </a:r>
            <a:endParaRPr lang="x-none" sz="3600" b="1" dirty="0">
              <a:solidFill>
                <a:schemeClr val="lt1"/>
              </a:solidFill>
            </a:endParaRPr>
          </a:p>
        </p:txBody>
      </p:sp>
    </p:spTree>
    <p:extLst>
      <p:ext uri="{BB962C8B-B14F-4D97-AF65-F5344CB8AC3E}">
        <p14:creationId xmlns:p14="http://schemas.microsoft.com/office/powerpoint/2010/main" val="111931039"/>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4">
            <a:extLst>
              <a:ext uri="{FF2B5EF4-FFF2-40B4-BE49-F238E27FC236}">
                <a16:creationId xmlns:a16="http://schemas.microsoft.com/office/drawing/2014/main" xmlns="" id="{9A10C47F-124C-C93D-51F0-EE58FC2F7128}"/>
              </a:ext>
            </a:extLst>
          </p:cNvPr>
          <p:cNvGraphicFramePr>
            <a:graphicFrameLocks noGrp="1"/>
          </p:cNvGraphicFramePr>
          <p:nvPr>
            <p:ph idx="1"/>
            <p:extLst>
              <p:ext uri="{D42A27DB-BD31-4B8C-83A1-F6EECF244321}">
                <p14:modId xmlns:p14="http://schemas.microsoft.com/office/powerpoint/2010/main" val="2267372500"/>
              </p:ext>
            </p:extLst>
          </p:nvPr>
        </p:nvGraphicFramePr>
        <p:xfrm>
          <a:off x="457200" y="90872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1659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2873B2-BD0D-7385-11BF-51BDFD61DBF7}"/>
              </a:ext>
            </a:extLst>
          </p:cNvPr>
          <p:cNvSpPr>
            <a:spLocks noGrp="1"/>
          </p:cNvSpPr>
          <p:nvPr>
            <p:ph type="title"/>
          </p:nvPr>
        </p:nvSpPr>
        <p:spPr>
          <a:xfrm>
            <a:off x="683568" y="191122"/>
            <a:ext cx="7848871" cy="789606"/>
          </a:xfrm>
          <a:solidFill>
            <a:schemeClr val="accent3"/>
          </a:solidFill>
        </p:spPr>
        <p:txBody>
          <a:bodyPr>
            <a:normAutofit/>
          </a:bodyPr>
          <a:lstStyle/>
          <a:p>
            <a:r>
              <a:rPr lang="el-GR" sz="3600" b="1" dirty="0">
                <a:solidFill>
                  <a:schemeClr val="bg1"/>
                </a:solidFill>
              </a:rPr>
              <a:t>Νέος Διοικητικός Χάρτης της Κύπρου</a:t>
            </a:r>
            <a:endParaRPr lang="x-none" sz="3600" b="1" dirty="0">
              <a:solidFill>
                <a:schemeClr val="bg1"/>
              </a:solidFill>
            </a:endParaRPr>
          </a:p>
        </p:txBody>
      </p:sp>
      <p:pic>
        <p:nvPicPr>
          <p:cNvPr id="4" name="Content Placeholder 3">
            <a:extLst>
              <a:ext uri="{FF2B5EF4-FFF2-40B4-BE49-F238E27FC236}">
                <a16:creationId xmlns:a16="http://schemas.microsoft.com/office/drawing/2014/main" xmlns="" id="{0B57047D-EA20-ACA0-8503-E215FDE701AA}"/>
              </a:ext>
            </a:extLst>
          </p:cNvPr>
          <p:cNvPicPr>
            <a:picLocks noGrp="1" noChangeAspect="1"/>
          </p:cNvPicPr>
          <p:nvPr>
            <p:ph idx="1"/>
          </p:nvPr>
        </p:nvPicPr>
        <p:blipFill>
          <a:blip r:embed="rId2"/>
          <a:stretch>
            <a:fillRect/>
          </a:stretch>
        </p:blipFill>
        <p:spPr>
          <a:xfrm>
            <a:off x="683568" y="1110464"/>
            <a:ext cx="7848871" cy="5556414"/>
          </a:xfrm>
          <a:prstGeom prst="rect">
            <a:avLst/>
          </a:prstGeom>
        </p:spPr>
      </p:pic>
    </p:spTree>
    <p:extLst>
      <p:ext uri="{BB962C8B-B14F-4D97-AF65-F5344CB8AC3E}">
        <p14:creationId xmlns:p14="http://schemas.microsoft.com/office/powerpoint/2010/main" val="3772289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1247FD-96B2-ED50-06BC-9A7813BAEB27}"/>
              </a:ext>
            </a:extLst>
          </p:cNvPr>
          <p:cNvSpPr>
            <a:spLocks noGrp="1"/>
          </p:cNvSpPr>
          <p:nvPr>
            <p:ph type="title"/>
          </p:nvPr>
        </p:nvSpPr>
        <p:spPr>
          <a:solidFill>
            <a:schemeClr val="accent3"/>
          </a:solidFill>
        </p:spPr>
        <p:txBody>
          <a:bodyPr vert="horz" lIns="91440" tIns="45720" rIns="91440" bIns="45720" rtlCol="0" anchor="ctr">
            <a:normAutofit fontScale="90000"/>
          </a:bodyPr>
          <a:lstStyle/>
          <a:p>
            <a:r>
              <a:rPr lang="el-GR" sz="3600" b="1" dirty="0">
                <a:solidFill>
                  <a:schemeClr val="bg1"/>
                </a:solidFill>
              </a:rPr>
              <a:t>Εγκαθίδρυση Συμπλεγμάτων Υπηρεσιών Κοινοτήτων</a:t>
            </a:r>
            <a:endParaRPr lang="x-none" sz="3600" b="1" dirty="0">
              <a:solidFill>
                <a:schemeClr val="bg1"/>
              </a:solidFill>
            </a:endParaRPr>
          </a:p>
        </p:txBody>
      </p:sp>
      <p:graphicFrame>
        <p:nvGraphicFramePr>
          <p:cNvPr id="4" name="Θέση περιεχομένου 13">
            <a:extLst>
              <a:ext uri="{FF2B5EF4-FFF2-40B4-BE49-F238E27FC236}">
                <a16:creationId xmlns:a16="http://schemas.microsoft.com/office/drawing/2014/main" xmlns="" id="{BB58273C-6E97-B185-D7D2-32FF548E7190}"/>
              </a:ext>
            </a:extLst>
          </p:cNvPr>
          <p:cNvGraphicFramePr>
            <a:graphicFrameLocks/>
          </p:cNvGraphicFramePr>
          <p:nvPr>
            <p:extLst>
              <p:ext uri="{D42A27DB-BD31-4B8C-83A1-F6EECF244321}">
                <p14:modId xmlns:p14="http://schemas.microsoft.com/office/powerpoint/2010/main" val="908335218"/>
              </p:ext>
            </p:extLst>
          </p:nvPr>
        </p:nvGraphicFramePr>
        <p:xfrm>
          <a:off x="606388" y="2852936"/>
          <a:ext cx="8229600"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llout: Down Arrow 4">
            <a:extLst>
              <a:ext uri="{FF2B5EF4-FFF2-40B4-BE49-F238E27FC236}">
                <a16:creationId xmlns:a16="http://schemas.microsoft.com/office/drawing/2014/main" xmlns="" id="{43E751CC-563F-8E92-AE20-EDF735C1C32B}"/>
              </a:ext>
            </a:extLst>
          </p:cNvPr>
          <p:cNvSpPr/>
          <p:nvPr/>
        </p:nvSpPr>
        <p:spPr>
          <a:xfrm>
            <a:off x="457200" y="1772816"/>
            <a:ext cx="8229600" cy="208823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a:solidFill>
                  <a:sysClr val="window" lastClr="FFFFFF"/>
                </a:solidFill>
              </a:rPr>
              <a:t>Σύμφωνα με τον περί Κοινοτήτων Νόμο από την 1/7/2024 όλες οι κοινότητες θα ενταχθούν υποχρεωτικά στα 30 Συμπλέγματα Υπηρεσιών Κοινοτήτων</a:t>
            </a:r>
            <a:endParaRPr lang="el-GR" dirty="0">
              <a:solidFill>
                <a:sysClr val="window" lastClr="FFFFFF"/>
              </a:solidFill>
            </a:endParaRPr>
          </a:p>
          <a:p>
            <a:pPr algn="ctr"/>
            <a:endParaRPr lang="x-none" dirty="0"/>
          </a:p>
        </p:txBody>
      </p:sp>
    </p:spTree>
    <p:extLst>
      <p:ext uri="{BB962C8B-B14F-4D97-AF65-F5344CB8AC3E}">
        <p14:creationId xmlns:p14="http://schemas.microsoft.com/office/powerpoint/2010/main" val="2567938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C39467-7D5F-F373-05F9-FBBF2BBB6764}"/>
              </a:ext>
            </a:extLst>
          </p:cNvPr>
          <p:cNvSpPr>
            <a:spLocks noGrp="1"/>
          </p:cNvSpPr>
          <p:nvPr>
            <p:ph type="title"/>
          </p:nvPr>
        </p:nvSpPr>
        <p:spPr>
          <a:solidFill>
            <a:schemeClr val="accent3"/>
          </a:solidFill>
        </p:spPr>
        <p:txBody>
          <a:bodyPr vert="horz" lIns="91440" tIns="45720" rIns="91440" bIns="45720" rtlCol="0" anchor="ctr">
            <a:normAutofit fontScale="90000"/>
          </a:bodyPr>
          <a:lstStyle/>
          <a:p>
            <a:r>
              <a:rPr lang="el-GR" sz="3600" b="1" dirty="0">
                <a:solidFill>
                  <a:schemeClr val="bg1"/>
                </a:solidFill>
              </a:rPr>
              <a:t>Τι είναι τα Συμπλέγματα Υπηρεσιών Κοινοτήτων</a:t>
            </a:r>
            <a:endParaRPr lang="x-none" sz="3600" b="1" dirty="0">
              <a:solidFill>
                <a:schemeClr val="bg1"/>
              </a:solidFill>
            </a:endParaRPr>
          </a:p>
        </p:txBody>
      </p:sp>
      <p:sp>
        <p:nvSpPr>
          <p:cNvPr id="3" name="Content Placeholder 2">
            <a:extLst>
              <a:ext uri="{FF2B5EF4-FFF2-40B4-BE49-F238E27FC236}">
                <a16:creationId xmlns:a16="http://schemas.microsoft.com/office/drawing/2014/main" xmlns="" id="{4C3A9594-BFFC-3EFC-CA60-51C6A427A00B}"/>
              </a:ext>
            </a:extLst>
          </p:cNvPr>
          <p:cNvSpPr>
            <a:spLocks noGrp="1"/>
          </p:cNvSpPr>
          <p:nvPr>
            <p:ph idx="1"/>
          </p:nvPr>
        </p:nvSpPr>
        <p:spPr>
          <a:xfrm>
            <a:off x="457200" y="1600200"/>
            <a:ext cx="8229600" cy="4983162"/>
          </a:xfrm>
          <a:solidFill>
            <a:schemeClr val="accent6">
              <a:lumMod val="60000"/>
              <a:lumOff val="40000"/>
            </a:schemeClr>
          </a:solidFill>
        </p:spPr>
        <p:txBody>
          <a:bodyPr>
            <a:normAutofit fontScale="62500" lnSpcReduction="20000"/>
          </a:bodyPr>
          <a:lstStyle/>
          <a:p>
            <a:pPr algn="just">
              <a:buFont typeface="Wingdings" panose="05000000000000000000" pitchFamily="2" charset="2"/>
              <a:buChar char="q"/>
            </a:pPr>
            <a:r>
              <a:rPr lang="el-GR" b="1" dirty="0">
                <a:latin typeface="+mj-lt"/>
              </a:rPr>
              <a:t>Τα συμπλέγματα υπηρεσιών κοινοτήτων θα είναι οργανισμοί δημοσίου δικαίου και στόχος της δημιουργίας τους είναι η παροχή αναβαθμισμένων υπηρεσιών προς τους κατοίκους των κοινοτήτων.</a:t>
            </a:r>
          </a:p>
          <a:p>
            <a:pPr algn="just">
              <a:buFont typeface="Wingdings" panose="05000000000000000000" pitchFamily="2" charset="2"/>
              <a:buChar char="q"/>
            </a:pPr>
            <a:endParaRPr lang="el-GR" b="1" dirty="0">
              <a:latin typeface="+mj-lt"/>
            </a:endParaRPr>
          </a:p>
          <a:p>
            <a:pPr algn="just">
              <a:buFont typeface="Wingdings" panose="05000000000000000000" pitchFamily="2" charset="2"/>
              <a:buChar char="q"/>
            </a:pPr>
            <a:r>
              <a:rPr lang="el-GR" b="1" dirty="0">
                <a:latin typeface="+mj-lt"/>
              </a:rPr>
              <a:t>Όλα τα συμπλέγματα θα διαθέτουν προσοντούχο και καταρτισμένο προσωπικό και αναμένεται ότι με αυτόν τον τρόπο τα κοινοτικά συμβούλια θα ενισχυθούν σε όλο το εύρος των αρμοδιοτήτων τους.</a:t>
            </a:r>
          </a:p>
          <a:p>
            <a:pPr algn="just">
              <a:buFont typeface="Wingdings" panose="05000000000000000000" pitchFamily="2" charset="2"/>
              <a:buChar char="q"/>
            </a:pPr>
            <a:endParaRPr lang="el-GR" b="1" dirty="0">
              <a:latin typeface="+mj-lt"/>
            </a:endParaRPr>
          </a:p>
          <a:p>
            <a:pPr algn="just">
              <a:buFont typeface="Wingdings" panose="05000000000000000000" pitchFamily="2" charset="2"/>
              <a:buChar char="q"/>
            </a:pPr>
            <a:r>
              <a:rPr lang="el-GR" b="1" dirty="0">
                <a:latin typeface="+mj-lt"/>
              </a:rPr>
              <a:t>Τα συμπλέγματα θα παρέχουν προς τα κοινοτικά συμβούλια όλες τις υπηρεσίες που απαιτούνται για την εκτέλεση των αρμοδιοτήτων τους και υποστήριξη για την υλοποίηση των αποφάσεων τους. </a:t>
            </a:r>
          </a:p>
          <a:p>
            <a:pPr algn="just">
              <a:buFont typeface="Wingdings" panose="05000000000000000000" pitchFamily="2" charset="2"/>
              <a:buChar char="q"/>
            </a:pPr>
            <a:endParaRPr lang="el-GR" b="1" dirty="0">
              <a:latin typeface="+mj-lt"/>
            </a:endParaRPr>
          </a:p>
          <a:p>
            <a:pPr algn="just">
              <a:buFont typeface="Wingdings" panose="05000000000000000000" pitchFamily="2" charset="2"/>
              <a:buChar char="q"/>
            </a:pPr>
            <a:r>
              <a:rPr lang="el-GR" b="1" dirty="0">
                <a:latin typeface="+mj-lt"/>
              </a:rPr>
              <a:t>Τα συμπλέγματα θα διοικούνται από συμβούλιο στο οποίο θα συμμετέχουν όλοι οι κοινοτάρχες των κοινοτήτων που συμμετέχουν στο σύμπλεγμα.</a:t>
            </a:r>
          </a:p>
          <a:p>
            <a:pPr algn="just">
              <a:buFont typeface="Wingdings" panose="05000000000000000000" pitchFamily="2" charset="2"/>
              <a:buChar char="q"/>
            </a:pPr>
            <a:endParaRPr lang="el-GR" b="1" dirty="0">
              <a:latin typeface="+mj-lt"/>
            </a:endParaRPr>
          </a:p>
          <a:p>
            <a:pPr algn="just">
              <a:buFont typeface="Wingdings" panose="05000000000000000000" pitchFamily="2" charset="2"/>
              <a:buChar char="q"/>
            </a:pPr>
            <a:r>
              <a:rPr lang="el-GR" b="1" dirty="0">
                <a:latin typeface="+mj-lt"/>
              </a:rPr>
              <a:t>Τα μέλη του συμβουλίου θα εκλέγουν τον Προέδρο και τον Αναπληρωτή Πρόεδρο του Συμπλέγματος. </a:t>
            </a:r>
          </a:p>
        </p:txBody>
      </p:sp>
    </p:spTree>
    <p:extLst>
      <p:ext uri="{BB962C8B-B14F-4D97-AF65-F5344CB8AC3E}">
        <p14:creationId xmlns:p14="http://schemas.microsoft.com/office/powerpoint/2010/main" val="681592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19256" cy="1584176"/>
          </a:xfrm>
        </p:spPr>
        <p:style>
          <a:lnRef idx="1">
            <a:schemeClr val="accent3"/>
          </a:lnRef>
          <a:fillRef idx="3">
            <a:schemeClr val="accent3"/>
          </a:fillRef>
          <a:effectRef idx="2">
            <a:schemeClr val="accent3"/>
          </a:effectRef>
          <a:fontRef idx="minor">
            <a:schemeClr val="lt1"/>
          </a:fontRef>
        </p:style>
        <p:txBody>
          <a:bodyPr>
            <a:normAutofit/>
          </a:bodyPr>
          <a:lstStyle/>
          <a:p>
            <a:r>
              <a:rPr lang="el-GR" sz="2800" b="1" dirty="0"/>
              <a:t>Κατηγοριοποίηση συμπλεγμάτων για σκοπούς στελέχωσης</a:t>
            </a:r>
            <a:endParaRPr lang="el-GR" sz="2800" dirty="0"/>
          </a:p>
        </p:txBody>
      </p:sp>
      <p:sp>
        <p:nvSpPr>
          <p:cNvPr id="3" name="Θέση περιεχομένου 2"/>
          <p:cNvSpPr>
            <a:spLocks noGrp="1"/>
          </p:cNvSpPr>
          <p:nvPr>
            <p:ph sz="half" idx="1"/>
          </p:nvPr>
        </p:nvSpPr>
        <p:spPr>
          <a:xfrm>
            <a:off x="457250" y="1816224"/>
            <a:ext cx="8219206" cy="4925144"/>
          </a:xfrm>
          <a:effectLst>
            <a:outerShdw blurRad="40000" dist="20000" dir="5400000" rotWithShape="0">
              <a:srgbClr val="000000">
                <a:alpha val="38000"/>
              </a:srgbClr>
            </a:outerShdw>
            <a:softEdge rad="63500"/>
          </a:effectLst>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el-GR" sz="2600" b="1" dirty="0"/>
              <a:t>Για την κατηγοριοποίηση λήφθηκαν υπόψη:</a:t>
            </a:r>
          </a:p>
          <a:p>
            <a:pPr marL="0" indent="0" algn="just">
              <a:buNone/>
            </a:pPr>
            <a:endParaRPr lang="el-GR" b="1" dirty="0"/>
          </a:p>
          <a:p>
            <a:pPr lvl="1">
              <a:buFont typeface="Wingdings" pitchFamily="2" charset="2"/>
              <a:buChar char="q"/>
            </a:pPr>
            <a:r>
              <a:rPr lang="el-GR" b="1" dirty="0"/>
              <a:t>Ο αριθμός των κοινοτήτων</a:t>
            </a:r>
          </a:p>
          <a:p>
            <a:pPr marL="457200" lvl="1" indent="0">
              <a:buNone/>
            </a:pPr>
            <a:endParaRPr lang="el-GR" b="1" dirty="0"/>
          </a:p>
          <a:p>
            <a:pPr lvl="1">
              <a:buFont typeface="Wingdings" pitchFamily="2" charset="2"/>
              <a:buChar char="q"/>
            </a:pPr>
            <a:r>
              <a:rPr lang="el-GR" b="1" dirty="0"/>
              <a:t>Ο πληθυσμός των κοινοτήτων</a:t>
            </a:r>
          </a:p>
          <a:p>
            <a:pPr marL="457200" lvl="1" indent="0">
              <a:buNone/>
            </a:pPr>
            <a:endParaRPr lang="el-GR" b="1" dirty="0"/>
          </a:p>
          <a:p>
            <a:pPr lvl="1">
              <a:buFont typeface="Wingdings" pitchFamily="2" charset="2"/>
              <a:buChar char="q"/>
            </a:pPr>
            <a:r>
              <a:rPr lang="el-GR" b="1" dirty="0"/>
              <a:t>Η οικονομική δυνατότητα των κοινοτήτων</a:t>
            </a:r>
          </a:p>
          <a:p>
            <a:pPr marL="457200" lvl="1" indent="0">
              <a:buNone/>
            </a:pPr>
            <a:endParaRPr lang="el-GR" b="1" dirty="0"/>
          </a:p>
          <a:p>
            <a:pPr lvl="1">
              <a:buFont typeface="Wingdings" pitchFamily="2" charset="2"/>
              <a:buChar char="q"/>
            </a:pPr>
            <a:r>
              <a:rPr lang="el-GR" b="1" dirty="0"/>
              <a:t>Η γεωγραφική έκταση των κοινοτήτων</a:t>
            </a:r>
          </a:p>
          <a:p>
            <a:endParaRPr lang="el-GR" dirty="0"/>
          </a:p>
          <a:p>
            <a:endParaRPr lang="el-GR" dirty="0"/>
          </a:p>
          <a:p>
            <a:endParaRPr lang="el-GR" dirty="0"/>
          </a:p>
        </p:txBody>
      </p:sp>
    </p:spTree>
    <p:extLst>
      <p:ext uri="{BB962C8B-B14F-4D97-AF65-F5344CB8AC3E}">
        <p14:creationId xmlns:p14="http://schemas.microsoft.com/office/powerpoint/2010/main" val="2817739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chemeClr val="accent3"/>
          </a:solidFill>
        </p:spPr>
        <p:txBody>
          <a:bodyPr vert="horz" lIns="91440" tIns="45720" rIns="91440" bIns="45720" rtlCol="0" anchor="ctr">
            <a:normAutofit fontScale="90000"/>
          </a:bodyPr>
          <a:lstStyle/>
          <a:p>
            <a:r>
              <a:rPr lang="el-GR" sz="3600" b="1" dirty="0">
                <a:solidFill>
                  <a:schemeClr val="bg1"/>
                </a:solidFill>
                <a:latin typeface="+mj-lt"/>
                <a:ea typeface="+mj-ea"/>
                <a:cs typeface="+mj-cs"/>
              </a:rPr>
              <a:t>Κατάταξη συμπλεγμάτων για σκοπούς στελέχωσης</a:t>
            </a:r>
          </a:p>
        </p:txBody>
      </p:sp>
      <p:sp>
        <p:nvSpPr>
          <p:cNvPr id="3" name="Θέση περιεχομένου 2"/>
          <p:cNvSpPr>
            <a:spLocks noGrp="1"/>
          </p:cNvSpPr>
          <p:nvPr>
            <p:ph sz="half" idx="2"/>
          </p:nvPr>
        </p:nvSpPr>
        <p:spPr>
          <a:xfrm>
            <a:off x="467544" y="1772816"/>
            <a:ext cx="3034680" cy="4608512"/>
          </a:xfrm>
          <a:effectLst>
            <a:outerShdw blurRad="40000" dist="20000" dir="5400000" rotWithShape="0">
              <a:srgbClr val="000000">
                <a:alpha val="38000"/>
              </a:srgbClr>
            </a:outerShdw>
            <a:softEdge rad="63500"/>
          </a:effectLst>
        </p:spPr>
        <p:style>
          <a:lnRef idx="1">
            <a:schemeClr val="accent6"/>
          </a:lnRef>
          <a:fillRef idx="2">
            <a:schemeClr val="accent6"/>
          </a:fillRef>
          <a:effectRef idx="1">
            <a:schemeClr val="accent6"/>
          </a:effectRef>
          <a:fontRef idx="minor">
            <a:schemeClr val="dk1"/>
          </a:fontRef>
        </p:style>
        <p:txBody>
          <a:bodyPr>
            <a:normAutofit/>
          </a:bodyPr>
          <a:lstStyle/>
          <a:p>
            <a:pPr marL="0" indent="0" algn="ctr">
              <a:buNone/>
            </a:pPr>
            <a:r>
              <a:rPr lang="el-GR" b="1" dirty="0" err="1"/>
              <a:t>Παγκύπρια</a:t>
            </a:r>
            <a:endParaRPr lang="el-GR" b="1" dirty="0"/>
          </a:p>
          <a:p>
            <a:pPr marL="0" indent="0" algn="just">
              <a:buNone/>
            </a:pPr>
            <a:endParaRPr lang="el-GR" b="1" dirty="0"/>
          </a:p>
          <a:p>
            <a:pPr lvl="1">
              <a:buFont typeface="Wingdings" pitchFamily="2" charset="2"/>
              <a:buChar char="q"/>
            </a:pPr>
            <a:r>
              <a:rPr lang="el-GR" b="1" dirty="0"/>
              <a:t>10 συμπλέγματα στην κατηγορία των μεγάλων</a:t>
            </a:r>
          </a:p>
          <a:p>
            <a:pPr marL="457200" lvl="1" indent="0">
              <a:buNone/>
            </a:pPr>
            <a:endParaRPr lang="el-GR" b="1" dirty="0"/>
          </a:p>
          <a:p>
            <a:pPr lvl="1">
              <a:buFont typeface="Wingdings" pitchFamily="2" charset="2"/>
              <a:buChar char="q"/>
            </a:pPr>
            <a:r>
              <a:rPr lang="el-GR" b="1" dirty="0"/>
              <a:t>13 στην κατηγορία των μεσαίων </a:t>
            </a:r>
          </a:p>
          <a:p>
            <a:pPr marL="457200" lvl="1" indent="0">
              <a:buNone/>
            </a:pPr>
            <a:endParaRPr lang="el-GR" b="1" dirty="0"/>
          </a:p>
          <a:p>
            <a:pPr lvl="1">
              <a:buFont typeface="Wingdings" pitchFamily="2" charset="2"/>
              <a:buChar char="q"/>
            </a:pPr>
            <a:r>
              <a:rPr lang="el-GR" b="1" dirty="0"/>
              <a:t>7 στην κατηγορία των μικρών</a:t>
            </a:r>
          </a:p>
          <a:p>
            <a:endParaRPr lang="el-GR" dirty="0"/>
          </a:p>
        </p:txBody>
      </p:sp>
      <p:sp>
        <p:nvSpPr>
          <p:cNvPr id="10" name="Θέση περιεχομένου 9"/>
          <p:cNvSpPr>
            <a:spLocks noGrp="1"/>
          </p:cNvSpPr>
          <p:nvPr>
            <p:ph sz="quarter" idx="4"/>
          </p:nvPr>
        </p:nvSpPr>
        <p:spPr>
          <a:xfrm>
            <a:off x="3563888" y="1772816"/>
            <a:ext cx="5122913" cy="4608512"/>
          </a:xfrm>
          <a:effectLst>
            <a:outerShdw blurRad="40000" dist="20000" dir="5400000" rotWithShape="0">
              <a:srgbClr val="000000">
                <a:alpha val="38000"/>
              </a:srgbClr>
            </a:outerShdw>
            <a:softEdge rad="63500"/>
          </a:effectLst>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pPr marL="0" indent="0" algn="ctr">
              <a:buNone/>
            </a:pPr>
            <a:r>
              <a:rPr lang="el-GR" sz="3400" b="1" dirty="0"/>
              <a:t>Ανά επαρχία</a:t>
            </a:r>
          </a:p>
          <a:p>
            <a:pPr marL="0" indent="0">
              <a:buNone/>
            </a:pPr>
            <a:endParaRPr lang="el-GR" dirty="0"/>
          </a:p>
          <a:p>
            <a:pPr lvl="1">
              <a:buFont typeface="Wingdings" pitchFamily="2" charset="2"/>
              <a:buChar char="q"/>
            </a:pPr>
            <a:r>
              <a:rPr lang="el-GR" sz="2300" b="1" dirty="0"/>
              <a:t>Στη Λευκωσία </a:t>
            </a:r>
            <a:r>
              <a:rPr lang="el-GR" sz="2300" dirty="0"/>
              <a:t>τα συμπλέγματα Α, Β, Γ, Ε και Στ κατατάχθηκαν στα μεγάλα συμπλέγματα, το σύμπλεγμα Ζ στα μεσαία και τα συμπλέγματα     Δ, Η και Θ στα μικρά.</a:t>
            </a:r>
          </a:p>
          <a:p>
            <a:pPr marL="457200" lvl="1" indent="0">
              <a:buNone/>
            </a:pPr>
            <a:endParaRPr lang="el-GR" sz="2300" dirty="0"/>
          </a:p>
          <a:p>
            <a:pPr lvl="1">
              <a:buFont typeface="Wingdings" pitchFamily="2" charset="2"/>
              <a:buChar char="q"/>
            </a:pPr>
            <a:r>
              <a:rPr lang="el-GR" sz="2300" b="1" dirty="0"/>
              <a:t>Στη Λεμεσό </a:t>
            </a:r>
            <a:r>
              <a:rPr lang="el-GR" sz="2300" dirty="0"/>
              <a:t>το σύμπλεγμα Α κατατάχθηκε στα μεγάλα συμπλέγματα και τα υπόλοιπα συμπλέγματα κατατάχθηκαν στα μεσαία. </a:t>
            </a:r>
          </a:p>
          <a:p>
            <a:pPr marL="457200" lvl="1" indent="0">
              <a:buNone/>
            </a:pPr>
            <a:endParaRPr lang="el-GR" sz="2300" dirty="0"/>
          </a:p>
          <a:p>
            <a:pPr lvl="1">
              <a:buFont typeface="Wingdings" pitchFamily="2" charset="2"/>
              <a:buChar char="q"/>
            </a:pPr>
            <a:r>
              <a:rPr lang="el-GR" sz="2300" b="1" dirty="0"/>
              <a:t>Στη Λάρνακα </a:t>
            </a:r>
            <a:r>
              <a:rPr lang="el-GR" sz="2300" dirty="0"/>
              <a:t>τα συμπλέγματα Α και Β κατατάχθηκαν στα μεγάλα συμπλέγματα, τα συμπλέγματα Γ και Ε στα μεσαία και το Δ στα μικρά.</a:t>
            </a:r>
          </a:p>
          <a:p>
            <a:pPr marL="457200" lvl="1" indent="0">
              <a:buNone/>
            </a:pPr>
            <a:endParaRPr lang="el-GR" sz="2300" dirty="0"/>
          </a:p>
          <a:p>
            <a:pPr lvl="1">
              <a:buFont typeface="Wingdings" pitchFamily="2" charset="2"/>
              <a:buChar char="q"/>
            </a:pPr>
            <a:r>
              <a:rPr lang="el-GR" sz="2300" b="1" dirty="0"/>
              <a:t>Στην Πάφο </a:t>
            </a:r>
            <a:r>
              <a:rPr lang="el-GR" sz="2300" dirty="0"/>
              <a:t>τα συμπλέγματα Η και Στ κατατάχθηκαν στα μεγάλα συμπλέγματα, τα συμπλέγματα Β, Ε και Ζ στα μεσαία και τα συμπλέγματα Α, Γ και Δ στα μικρά. </a:t>
            </a:r>
          </a:p>
          <a:p>
            <a:endParaRPr lang="el-GR" dirty="0"/>
          </a:p>
        </p:txBody>
      </p:sp>
    </p:spTree>
    <p:extLst>
      <p:ext uri="{BB962C8B-B14F-4D97-AF65-F5344CB8AC3E}">
        <p14:creationId xmlns:p14="http://schemas.microsoft.com/office/powerpoint/2010/main" val="3276248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27584" y="274638"/>
            <a:ext cx="7410727" cy="1143000"/>
          </a:xfrm>
          <a:solidFill>
            <a:schemeClr val="accent3"/>
          </a:solidFill>
        </p:spPr>
        <p:txBody>
          <a:bodyPr vert="horz" lIns="91440" tIns="45720" rIns="91440" bIns="45720" rtlCol="0" anchor="ctr">
            <a:normAutofit/>
          </a:bodyPr>
          <a:lstStyle/>
          <a:p>
            <a:r>
              <a:rPr lang="el-GR" sz="2800" b="1" dirty="0">
                <a:solidFill>
                  <a:schemeClr val="bg1"/>
                </a:solidFill>
              </a:rPr>
              <a:t>Στελέχωση συμπλεγμάτων</a:t>
            </a:r>
            <a:br>
              <a:rPr lang="el-GR" sz="2800" b="1" dirty="0">
                <a:solidFill>
                  <a:schemeClr val="bg1"/>
                </a:solidFill>
              </a:rPr>
            </a:br>
            <a:r>
              <a:rPr lang="el-GR" sz="2800" b="1" dirty="0">
                <a:solidFill>
                  <a:schemeClr val="bg1"/>
                </a:solidFill>
              </a:rPr>
              <a:t>(Οργανόγραμμα Μεγάλου Συμπλέγματος)</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7584" y="1484784"/>
            <a:ext cx="7422336" cy="515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446652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99592" y="116453"/>
            <a:ext cx="7272808" cy="1143000"/>
          </a:xfrm>
          <a:solidFill>
            <a:schemeClr val="accent3"/>
          </a:solidFill>
        </p:spPr>
        <p:txBody>
          <a:bodyPr vert="horz" lIns="91440" tIns="45720" rIns="91440" bIns="45720" rtlCol="0" anchor="ctr">
            <a:normAutofit/>
          </a:bodyPr>
          <a:lstStyle/>
          <a:p>
            <a:r>
              <a:rPr lang="el-GR" sz="2800" b="1" dirty="0">
                <a:solidFill>
                  <a:schemeClr val="bg1"/>
                </a:solidFill>
              </a:rPr>
              <a:t>Στελέχωση συμπλεγμάτων</a:t>
            </a:r>
            <a:br>
              <a:rPr lang="el-GR" sz="2800" b="1" dirty="0">
                <a:solidFill>
                  <a:schemeClr val="bg1"/>
                </a:solidFill>
              </a:rPr>
            </a:br>
            <a:r>
              <a:rPr lang="el-GR" sz="2800" b="1" dirty="0">
                <a:solidFill>
                  <a:schemeClr val="bg1"/>
                </a:solidFill>
              </a:rPr>
              <a:t>(Οργανόγραμμα Μεσαίου Συμπλέγματος)</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314624"/>
            <a:ext cx="6912767" cy="5436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7285648"/>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830</TotalTime>
  <Words>1353</Words>
  <Application>Microsoft Office PowerPoint</Application>
  <PresentationFormat>Προβολή στην οθόνη (4:3)</PresentationFormat>
  <Paragraphs>124</Paragraphs>
  <Slides>18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Θέμα του Office</vt:lpstr>
      <vt:lpstr>Μεταρρύθμιση της Τοπικής Αυτοδιοίκησης  </vt:lpstr>
      <vt:lpstr>Παρουσίαση του PowerPoint</vt:lpstr>
      <vt:lpstr>Νέος Διοικητικός Χάρτης της Κύπρου</vt:lpstr>
      <vt:lpstr>Εγκαθίδρυση Συμπλεγμάτων Υπηρεσιών Κοινοτήτων</vt:lpstr>
      <vt:lpstr>Τι είναι τα Συμπλέγματα Υπηρεσιών Κοινοτήτων</vt:lpstr>
      <vt:lpstr>Κατηγοριοποίηση συμπλεγμάτων για σκοπούς στελέχωσης</vt:lpstr>
      <vt:lpstr>Κατάταξη συμπλεγμάτων για σκοπούς στελέχωσης</vt:lpstr>
      <vt:lpstr>Στελέχωση συμπλεγμάτων (Οργανόγραμμα Μεγάλου Συμπλέγματος)</vt:lpstr>
      <vt:lpstr>Στελέχωση συμπλεγμάτων (Οργανόγραμμα Μεσαίου Συμπλέγματος)</vt:lpstr>
      <vt:lpstr>Στελέχωση συμπλεγμάτων (Οργανόγραμμα Μικρού Συμπλέγματος)</vt:lpstr>
      <vt:lpstr>Στελέχωση συμπλεγμάτων υπηρεσιών κοινοτήτων</vt:lpstr>
      <vt:lpstr>Καθορισμός ετήσιας κρατικής χορηγίας προς τα κοινοτικά συμβούλια και τα συμπλέγματα</vt:lpstr>
      <vt:lpstr>Έδρα συμπλέγματος και λειτουργία γραφείων εξυπηρέτησης του κοινού</vt:lpstr>
      <vt:lpstr>Συνεισφορά κοινοτικών συμβουλίων στο ταμείο του συμπλέγματος</vt:lpstr>
      <vt:lpstr>Διαχείριση υφιστάμενου προσωπικού</vt:lpstr>
      <vt:lpstr>Οχήματα και εξοπλισμός για χρήση από το προσωπικό του συμπλέγματος</vt:lpstr>
      <vt:lpstr>Λογισμικό σύστημα συμπλέγματος και κοινοτικών συμβουλίων</vt:lpstr>
      <vt:lpstr>Παρουσίαση του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Μεταρρύθμιση Τοπικής Αυτοδιοίκησης</dc:title>
  <dc:creator>User</dc:creator>
  <cp:lastModifiedBy>User</cp:lastModifiedBy>
  <cp:revision>41</cp:revision>
  <dcterms:created xsi:type="dcterms:W3CDTF">2024-01-08T10:05:00Z</dcterms:created>
  <dcterms:modified xsi:type="dcterms:W3CDTF">2024-02-29T11:46:48Z</dcterms:modified>
</cp:coreProperties>
</file>